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6"/>
  </p:notesMasterIdLst>
  <p:handoutMasterIdLst>
    <p:handoutMasterId r:id="rId17"/>
  </p:handoutMasterIdLst>
  <p:sldIdLst>
    <p:sldId id="308" r:id="rId2"/>
    <p:sldId id="320" r:id="rId3"/>
    <p:sldId id="329" r:id="rId4"/>
    <p:sldId id="309" r:id="rId5"/>
    <p:sldId id="321" r:id="rId6"/>
    <p:sldId id="310" r:id="rId7"/>
    <p:sldId id="327" r:id="rId8"/>
    <p:sldId id="312" r:id="rId9"/>
    <p:sldId id="323" r:id="rId10"/>
    <p:sldId id="328" r:id="rId11"/>
    <p:sldId id="330" r:id="rId12"/>
    <p:sldId id="313" r:id="rId13"/>
    <p:sldId id="314" r:id="rId14"/>
    <p:sldId id="33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96" autoAdjust="0"/>
  </p:normalViewPr>
  <p:slideViewPr>
    <p:cSldViewPr snapToGrid="0" snapToObjects="1">
      <p:cViewPr varScale="1">
        <p:scale>
          <a:sx n="77" d="100"/>
          <a:sy n="77" d="100"/>
        </p:scale>
        <p:origin x="1618"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37F1CD-B64E-0342-8772-0D25ED2F76FD}" type="datetimeFigureOut">
              <a:rPr lang="en-US" smtClean="0"/>
              <a:t>27-Aug-18</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A9863A-5C4F-3341-B7C0-44BA1E1873AF}" type="slidenum">
              <a:rPr lang="en-AU" smtClean="0"/>
              <a:t>‹#›</a:t>
            </a:fld>
            <a:endParaRPr lang="en-AU"/>
          </a:p>
        </p:txBody>
      </p:sp>
    </p:spTree>
    <p:extLst>
      <p:ext uri="{BB962C8B-B14F-4D97-AF65-F5344CB8AC3E}">
        <p14:creationId xmlns:p14="http://schemas.microsoft.com/office/powerpoint/2010/main" val="677352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F9409A-9556-FD4B-AB47-80B89DD456D0}" type="datetimeFigureOut">
              <a:rPr lang="en-US" smtClean="0"/>
              <a:t>27-Aug-18</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B5189-4E92-A94E-9680-9CCB240BB557}" type="slidenum">
              <a:rPr lang="en-AU" smtClean="0"/>
              <a:t>‹#›</a:t>
            </a:fld>
            <a:endParaRPr lang="en-AU"/>
          </a:p>
        </p:txBody>
      </p:sp>
    </p:spTree>
    <p:extLst>
      <p:ext uri="{BB962C8B-B14F-4D97-AF65-F5344CB8AC3E}">
        <p14:creationId xmlns:p14="http://schemas.microsoft.com/office/powerpoint/2010/main" val="40763023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B9vPoCOP7o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ea typeface="ヒラギノ角ゴ Pro W3" pitchFamily="-112" charset="-128"/>
              </a:rPr>
              <a:t>Authority revocation list (ARL)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 separate revocation list is maintained for CA keys that have been compromised or should no longer be trusted. </a:t>
            </a:r>
          </a:p>
          <a:p>
            <a:r>
              <a:rPr lang="en-US" altLang="en-US" b="1" dirty="0" smtClean="0">
                <a:latin typeface="Arial" panose="020B0604020202020204" pitchFamily="34" charset="0"/>
                <a:ea typeface="ヒラギノ角ゴ Pro W3" pitchFamily="-112" charset="-128"/>
              </a:rPr>
              <a:t>CA certificate – </a:t>
            </a:r>
            <a:r>
              <a:rPr lang="en-US" altLang="en-US" dirty="0" smtClean="0">
                <a:latin typeface="Arial" panose="020B0604020202020204" pitchFamily="34" charset="0"/>
                <a:ea typeface="ヒラギノ角ゴ Pro W3" pitchFamily="-112" charset="-128"/>
              </a:rPr>
              <a:t>The certificate belonging to a certificate authority</a:t>
            </a:r>
          </a:p>
          <a:p>
            <a:r>
              <a:rPr lang="en-US" altLang="en-US" b="1" dirty="0" smtClean="0">
                <a:latin typeface="Arial" panose="020B0604020202020204" pitchFamily="34" charset="0"/>
                <a:ea typeface="ヒラギノ角ゴ Pro W3" pitchFamily="-112" charset="-128"/>
              </a:rPr>
              <a:t>Certificate – </a:t>
            </a:r>
            <a:r>
              <a:rPr lang="en-US" altLang="en-US" dirty="0" smtClean="0">
                <a:latin typeface="Arial" panose="020B0604020202020204" pitchFamily="34" charset="0"/>
                <a:ea typeface="ヒラギノ角ゴ Pro W3" pitchFamily="-112" charset="-128"/>
              </a:rPr>
              <a:t>A cryptographically signed object that contains an identity and a public key associated with this identity. The certificate can be used to establish identity, analogous to a notarized written document.</a:t>
            </a:r>
          </a:p>
          <a:p>
            <a:r>
              <a:rPr lang="en-US" altLang="en-US" b="1" dirty="0" smtClean="0">
                <a:latin typeface="Arial" panose="020B0604020202020204" pitchFamily="34" charset="0"/>
                <a:ea typeface="ヒラギノ角ゴ Pro W3" pitchFamily="-112" charset="-128"/>
              </a:rPr>
              <a:t>Certificate authority (CA)</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An entity responsible for issuing and revoking certificates. </a:t>
            </a:r>
            <a:r>
              <a:rPr lang="en-US" altLang="en-US" dirty="0" err="1" smtClean="0">
                <a:latin typeface="Arial" panose="020B0604020202020204" pitchFamily="34" charset="0"/>
                <a:ea typeface="ヒラギノ角ゴ Pro W3" pitchFamily="-112" charset="-128"/>
              </a:rPr>
              <a:t>Cas</a:t>
            </a:r>
            <a:r>
              <a:rPr lang="en-US" altLang="en-US" dirty="0" smtClean="0">
                <a:latin typeface="Arial" panose="020B0604020202020204" pitchFamily="34" charset="0"/>
                <a:ea typeface="ヒラギノ角ゴ Pro W3" pitchFamily="-112" charset="-128"/>
              </a:rPr>
              <a:t> are typically not associated with the company requiring the certificate, although they exist for internal company use as well (such as Microsoft). This term is also applied to server software that provides these services. The term certificate authority is used interchangeably with certification authority.</a:t>
            </a:r>
          </a:p>
          <a:p>
            <a:r>
              <a:rPr lang="en-US" altLang="en-US" b="1" dirty="0" smtClean="0">
                <a:latin typeface="Arial" panose="020B0604020202020204" pitchFamily="34" charset="0"/>
                <a:ea typeface="ヒラギノ角ゴ Pro W3" pitchFamily="-112" charset="-128"/>
              </a:rPr>
              <a:t>Certificate path</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The validation path a certificate takes from CA to CA until it reaches the shared trusted anchor.</a:t>
            </a:r>
          </a:p>
          <a:p>
            <a:r>
              <a:rPr lang="en-US" altLang="en-US" b="1" dirty="0" smtClean="0">
                <a:latin typeface="Arial" panose="020B0604020202020204" pitchFamily="34" charset="0"/>
                <a:ea typeface="ヒラギノ角ゴ Pro W3" pitchFamily="-112" charset="-128"/>
              </a:rPr>
              <a:t>Certificate repository</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general term that describes a centralized directory that can be accessed by a subset of individuals. </a:t>
            </a:r>
          </a:p>
          <a:p>
            <a:r>
              <a:rPr lang="en-US" altLang="en-US" b="1" dirty="0" smtClean="0">
                <a:latin typeface="Arial" panose="020B0604020202020204" pitchFamily="34" charset="0"/>
                <a:ea typeface="ヒラギノ角ゴ Pro W3" pitchFamily="-112" charset="-128"/>
              </a:rPr>
              <a:t>Certificate revocation list (CRL) -</a:t>
            </a:r>
            <a:r>
              <a:rPr lang="en-US" altLang="en-US" dirty="0" smtClean="0">
                <a:latin typeface="Arial" panose="020B0604020202020204" pitchFamily="34" charset="0"/>
                <a:ea typeface="ヒラギノ角ゴ Pro W3" pitchFamily="-112" charset="-128"/>
              </a:rPr>
              <a:t> A list of serial numbers of certificates that have been revoked </a:t>
            </a:r>
          </a:p>
          <a:p>
            <a:r>
              <a:rPr lang="en-US" altLang="en-US" b="1" dirty="0" smtClean="0">
                <a:latin typeface="Arial" panose="020B0604020202020204" pitchFamily="34" charset="0"/>
                <a:ea typeface="ヒラギノ角ゴ Pro W3" pitchFamily="-112" charset="-128"/>
              </a:rPr>
              <a:t>Certificate server</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the actual service that issues certificates based on the data provided during the initial registration process. </a:t>
            </a:r>
          </a:p>
          <a:p>
            <a:r>
              <a:rPr lang="en-US" altLang="en-US" b="1" dirty="0" smtClean="0">
                <a:latin typeface="Arial" panose="020B0604020202020204" pitchFamily="34" charset="0"/>
                <a:ea typeface="ヒラギノ角ゴ Pro W3" pitchFamily="-112" charset="-128"/>
              </a:rPr>
              <a:t>Certification practices statement (CPS)</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The CPS along with the CA determines the frequency with which the CRL is updated</a:t>
            </a:r>
          </a:p>
          <a:p>
            <a:r>
              <a:rPr lang="en-US" altLang="en-US" b="1" dirty="0" smtClean="0">
                <a:latin typeface="Arial" panose="020B0604020202020204" pitchFamily="34" charset="0"/>
                <a:ea typeface="ヒラギノ角ゴ Pro W3" pitchFamily="-112" charset="-128"/>
              </a:rPr>
              <a:t>Cross-certificate</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used when independent CAs establish peer-to-peer trust relationships. </a:t>
            </a:r>
          </a:p>
          <a:p>
            <a:r>
              <a:rPr lang="en-US" altLang="en-US" b="1" dirty="0" smtClean="0">
                <a:latin typeface="Arial" panose="020B0604020202020204" pitchFamily="34" charset="0"/>
                <a:ea typeface="ヒラギノ角ゴ Pro W3" pitchFamily="-112" charset="-128"/>
              </a:rPr>
              <a:t>Digital certificate</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 cryptographically signed object that contains an identity and a public key associated with this identity. The certificate can be used to establish identity, analogous to a notarized written document.</a:t>
            </a:r>
          </a:p>
          <a:p>
            <a:r>
              <a:rPr lang="en-US" altLang="en-US" b="1" dirty="0" smtClean="0">
                <a:latin typeface="Arial" panose="020B0604020202020204" pitchFamily="34" charset="0"/>
                <a:ea typeface="ヒラギノ角ゴ Pro W3" pitchFamily="-112" charset="-128"/>
              </a:rPr>
              <a:t>dual control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Two people have to be present to carry out a specific task. </a:t>
            </a:r>
          </a:p>
          <a:p>
            <a:r>
              <a:rPr lang="en-US" altLang="en-US" b="1" dirty="0" smtClean="0">
                <a:latin typeface="Arial" panose="020B0604020202020204" pitchFamily="34" charset="0"/>
                <a:ea typeface="ヒラギノ角ゴ Pro W3" pitchFamily="-112" charset="-128"/>
              </a:rPr>
              <a:t>end-entity certificates</a:t>
            </a:r>
            <a:r>
              <a:rPr lang="en-US" altLang="en-US" dirty="0" smtClean="0">
                <a:latin typeface="Arial" panose="020B0604020202020204" pitchFamily="34" charset="0"/>
                <a:ea typeface="ヒラギノ角ゴ Pro W3" pitchFamily="-112" charset="-128"/>
              </a:rPr>
              <a:t> - AN end-entity certificate is the identity document provided by PKI implementations. </a:t>
            </a:r>
          </a:p>
          <a:p>
            <a:r>
              <a:rPr lang="en-US" altLang="en-US" b="1" dirty="0" smtClean="0">
                <a:latin typeface="Arial" panose="020B0604020202020204" pitchFamily="34" charset="0"/>
                <a:ea typeface="ヒラギノ角ゴ Pro W3" pitchFamily="-112" charset="-128"/>
              </a:rPr>
              <a:t>hierarchical trust model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basic hierarchical structure that contains a root CA, intermediate CAs, leaf CAs, and end-entities. </a:t>
            </a:r>
          </a:p>
          <a:p>
            <a:r>
              <a:rPr lang="en-US" altLang="en-US" b="1" dirty="0" smtClean="0">
                <a:latin typeface="Arial" panose="020B0604020202020204" pitchFamily="34" charset="0"/>
                <a:ea typeface="ヒラギノ角ゴ Pro W3" pitchFamily="-112" charset="-128"/>
              </a:rPr>
              <a:t>hybrid trust model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In a hybrid trust model, the two companies have their own internal hierarchical models and are connected through a peer-to-peer model using cross-certification. </a:t>
            </a:r>
          </a:p>
          <a:p>
            <a:r>
              <a:rPr lang="en-US" altLang="en-US" b="1" dirty="0" smtClean="0">
                <a:latin typeface="Arial" panose="020B0604020202020204" pitchFamily="34" charset="0"/>
                <a:ea typeface="ヒラギノ角ゴ Pro W3" pitchFamily="-112" charset="-128"/>
              </a:rPr>
              <a:t>key archiving system</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way of backing up keys and securely storing them in a repository </a:t>
            </a:r>
          </a:p>
          <a:p>
            <a:r>
              <a:rPr lang="en-US" altLang="en-US" b="1" dirty="0" smtClean="0">
                <a:latin typeface="Arial" panose="020B0604020202020204" pitchFamily="34" charset="0"/>
                <a:ea typeface="ヒラギノ角ゴ Pro W3" pitchFamily="-112" charset="-128"/>
              </a:rPr>
              <a:t>key escrow</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the process of giving keys to a third party so that they can decrypt and read sensitive information if the need arises. </a:t>
            </a:r>
          </a:p>
          <a:p>
            <a:r>
              <a:rPr lang="en-US" altLang="en-US" b="1" dirty="0" smtClean="0">
                <a:latin typeface="Arial" panose="020B0604020202020204" pitchFamily="34" charset="0"/>
                <a:ea typeface="ヒラギノ角ゴ Pro W3" pitchFamily="-112" charset="-128"/>
              </a:rPr>
              <a:t>key recovery</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process that allows for lost keys to be recovered. </a:t>
            </a:r>
          </a:p>
          <a:p>
            <a:r>
              <a:rPr lang="en-US" altLang="en-US" b="1" dirty="0" smtClean="0">
                <a:latin typeface="Arial" panose="020B0604020202020204" pitchFamily="34" charset="0"/>
                <a:ea typeface="ヒラギノ角ゴ Pro W3" pitchFamily="-112" charset="-128"/>
              </a:rPr>
              <a:t>local registration authority (LRA)</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Performs the same functions as an RA, but the LRA is closer to the end users. </a:t>
            </a:r>
          </a:p>
          <a:p>
            <a:r>
              <a:rPr lang="it-IT" altLang="en-US" b="1" dirty="0" smtClean="0">
                <a:latin typeface="Arial" panose="020B0604020202020204" pitchFamily="34" charset="0"/>
                <a:ea typeface="ヒラギノ角ゴ Pro W3" pitchFamily="-112" charset="-128"/>
              </a:rPr>
              <a:t>Online Certificate Status Protocol (OCSP)</a:t>
            </a:r>
            <a:r>
              <a:rPr lang="it-IT"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 request and response protocol that obtains the serial number of the certificate that is being validated and reviews revocation lists for the client. </a:t>
            </a:r>
          </a:p>
          <a:p>
            <a:r>
              <a:rPr lang="en-US" altLang="en-US" b="1" dirty="0" smtClean="0">
                <a:latin typeface="Arial" panose="020B0604020202020204" pitchFamily="34" charset="0"/>
                <a:ea typeface="ヒラギノ角ゴ Pro W3" pitchFamily="-112" charset="-128"/>
              </a:rPr>
              <a:t>peer-to-peer trust model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One CA is not subordinate to another CA, and no established trusted anchor between the CAs is involved. </a:t>
            </a:r>
          </a:p>
          <a:p>
            <a:r>
              <a:rPr lang="en-US" altLang="en-US" b="1" dirty="0" smtClean="0">
                <a:latin typeface="Arial" panose="020B0604020202020204" pitchFamily="34" charset="0"/>
                <a:ea typeface="ヒラギノ角ゴ Pro W3" pitchFamily="-112" charset="-128"/>
              </a:rPr>
              <a:t>policy certificate </a:t>
            </a:r>
            <a:r>
              <a:rPr lang="en-US" altLang="en-US" dirty="0" smtClean="0">
                <a:latin typeface="Arial" panose="020B0604020202020204" pitchFamily="34" charset="0"/>
                <a:ea typeface="ヒラギノ角ゴ Pro W3" pitchFamily="-112" charset="-128"/>
              </a:rPr>
              <a:t>– The mechanism used to provide centrally controlled policy information to PKI clients.</a:t>
            </a:r>
          </a:p>
          <a:p>
            <a:r>
              <a:rPr lang="en-US" altLang="en-US" b="1" dirty="0" smtClean="0">
                <a:latin typeface="Arial" panose="020B0604020202020204" pitchFamily="34" charset="0"/>
                <a:ea typeface="ヒラギノ角ゴ Pro W3" pitchFamily="-112" charset="-128"/>
              </a:rPr>
              <a:t>public key infrastructure (PKI)</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Infrastructure for binding a pubic key to a known user though a trusted intermediary, typically a certificate authority.</a:t>
            </a:r>
          </a:p>
          <a:p>
            <a:r>
              <a:rPr lang="en-US" altLang="en-US" b="1" dirty="0" smtClean="0">
                <a:latin typeface="Arial" panose="020B0604020202020204" pitchFamily="34" charset="0"/>
                <a:ea typeface="ヒラギノ角ゴ Pro W3" pitchFamily="-112" charset="-128"/>
              </a:rPr>
              <a:t>registration authority (RA) - </a:t>
            </a:r>
            <a:r>
              <a:rPr lang="en-US" altLang="en-US" dirty="0" smtClean="0">
                <a:latin typeface="Arial" panose="020B0604020202020204" pitchFamily="34" charset="0"/>
                <a:ea typeface="ヒラギノ角ゴ Pro W3" pitchFamily="-112" charset="-128"/>
              </a:rPr>
              <a:t>Is the PKI component that accepts a request for a digital certificate and performs the necessary steps of registering and authenticating the person requesting the certificate.  </a:t>
            </a:r>
          </a:p>
          <a:p>
            <a:endParaRPr lang="en-US" altLang="en-US" dirty="0" smtClean="0">
              <a:latin typeface="Arial" panose="020B0604020202020204" pitchFamily="34" charset="0"/>
              <a:ea typeface="ヒラギノ角ゴ Pro W3" pitchFamily="-112" charset="-128"/>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spcBef>
                <a:spcPct val="30000"/>
              </a:spcBef>
              <a:defRPr sz="1200">
                <a:solidFill>
                  <a:schemeClr val="tx1"/>
                </a:solidFill>
                <a:latin typeface="Arial" panose="020B0604020202020204" pitchFamily="34" charset="0"/>
                <a:ea typeface="ヒラギノ角ゴ Pro W3" pitchFamily="-112" charset="-128"/>
              </a:defRPr>
            </a:lvl1pPr>
            <a:lvl2pPr marL="742950" indent="-285750" defTabSz="942975">
              <a:spcBef>
                <a:spcPct val="30000"/>
              </a:spcBef>
              <a:defRPr sz="1200">
                <a:solidFill>
                  <a:schemeClr val="tx1"/>
                </a:solidFill>
                <a:latin typeface="Arial" panose="020B0604020202020204" pitchFamily="34" charset="0"/>
                <a:ea typeface="ヒラギノ角ゴ Pro W3" pitchFamily="-112" charset="-128"/>
              </a:defRPr>
            </a:lvl2pPr>
            <a:lvl3pPr marL="1143000" indent="-228600" defTabSz="942975">
              <a:spcBef>
                <a:spcPct val="30000"/>
              </a:spcBef>
              <a:defRPr sz="1200">
                <a:solidFill>
                  <a:schemeClr val="tx1"/>
                </a:solidFill>
                <a:latin typeface="Arial" panose="020B0604020202020204" pitchFamily="34" charset="0"/>
                <a:ea typeface="ヒラギノ角ゴ Pro W3" pitchFamily="-112" charset="-128"/>
              </a:defRPr>
            </a:lvl3pPr>
            <a:lvl4pPr marL="1600200" indent="-228600" defTabSz="942975">
              <a:spcBef>
                <a:spcPct val="30000"/>
              </a:spcBef>
              <a:defRPr sz="1200">
                <a:solidFill>
                  <a:schemeClr val="tx1"/>
                </a:solidFill>
                <a:latin typeface="Arial" panose="020B0604020202020204" pitchFamily="34" charset="0"/>
                <a:ea typeface="ヒラギノ角ゴ Pro W3" pitchFamily="-112" charset="-128"/>
              </a:defRPr>
            </a:lvl4pPr>
            <a:lvl5pPr marL="2057400" indent="-228600" defTabSz="942975">
              <a:spcBef>
                <a:spcPct val="30000"/>
              </a:spcBef>
              <a:defRPr sz="1200">
                <a:solidFill>
                  <a:schemeClr val="tx1"/>
                </a:solidFill>
                <a:latin typeface="Arial" panose="020B0604020202020204" pitchFamily="34" charset="0"/>
                <a:ea typeface="ヒラギノ角ゴ Pro W3" pitchFamily="-112" charset="-128"/>
              </a:defRPr>
            </a:lvl5pPr>
            <a:lvl6pPr marL="25146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718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290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862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FD758A8B-7CDA-4DB6-8D5A-960681384AF2}" type="slidenum">
              <a:rPr lang="en-US" altLang="en-US" smtClean="0"/>
              <a:pPr>
                <a:spcBef>
                  <a:spcPct val="0"/>
                </a:spcBef>
              </a:pPr>
              <a:t>2</a:t>
            </a:fld>
            <a:endParaRPr lang="en-US" altLang="en-US" smtClean="0"/>
          </a:p>
        </p:txBody>
      </p:sp>
    </p:spTree>
    <p:extLst>
      <p:ext uri="{BB962C8B-B14F-4D97-AF65-F5344CB8AC3E}">
        <p14:creationId xmlns:p14="http://schemas.microsoft.com/office/powerpoint/2010/main" val="383254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ea typeface="ヒラギノ角ゴ Pro W3" pitchFamily="-112" charset="-128"/>
              </a:rPr>
              <a:t>Authority revocation list (ARL)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 separate revocation list is maintained for CA keys that have been compromised or should no longer be trusted. </a:t>
            </a:r>
          </a:p>
          <a:p>
            <a:r>
              <a:rPr lang="en-US" altLang="en-US" b="1" dirty="0" smtClean="0">
                <a:latin typeface="Arial" panose="020B0604020202020204" pitchFamily="34" charset="0"/>
                <a:ea typeface="ヒラギノ角ゴ Pro W3" pitchFamily="-112" charset="-128"/>
              </a:rPr>
              <a:t>CA certificate – </a:t>
            </a:r>
            <a:r>
              <a:rPr lang="en-US" altLang="en-US" dirty="0" smtClean="0">
                <a:latin typeface="Arial" panose="020B0604020202020204" pitchFamily="34" charset="0"/>
                <a:ea typeface="ヒラギノ角ゴ Pro W3" pitchFamily="-112" charset="-128"/>
              </a:rPr>
              <a:t>The certificate belonging to a certificate authority</a:t>
            </a:r>
          </a:p>
          <a:p>
            <a:r>
              <a:rPr lang="en-US" altLang="en-US" b="1" dirty="0" smtClean="0">
                <a:latin typeface="Arial" panose="020B0604020202020204" pitchFamily="34" charset="0"/>
                <a:ea typeface="ヒラギノ角ゴ Pro W3" pitchFamily="-112" charset="-128"/>
              </a:rPr>
              <a:t>Certificate – </a:t>
            </a:r>
            <a:r>
              <a:rPr lang="en-US" altLang="en-US" dirty="0" smtClean="0">
                <a:latin typeface="Arial" panose="020B0604020202020204" pitchFamily="34" charset="0"/>
                <a:ea typeface="ヒラギノ角ゴ Pro W3" pitchFamily="-112" charset="-128"/>
              </a:rPr>
              <a:t>A cryptographically signed object that contains an identity and a public key associated with this identity. The certificate can be used to establish identity, analogous to a notarized written document.</a:t>
            </a:r>
          </a:p>
          <a:p>
            <a:r>
              <a:rPr lang="en-US" altLang="en-US" b="1" dirty="0" smtClean="0">
                <a:latin typeface="Arial" panose="020B0604020202020204" pitchFamily="34" charset="0"/>
                <a:ea typeface="ヒラギノ角ゴ Pro W3" pitchFamily="-112" charset="-128"/>
              </a:rPr>
              <a:t>Certificate authority (CA)</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An entity responsible for issuing and revoking certificates. </a:t>
            </a:r>
            <a:r>
              <a:rPr lang="en-US" altLang="en-US" dirty="0" err="1" smtClean="0">
                <a:latin typeface="Arial" panose="020B0604020202020204" pitchFamily="34" charset="0"/>
                <a:ea typeface="ヒラギノ角ゴ Pro W3" pitchFamily="-112" charset="-128"/>
              </a:rPr>
              <a:t>Cas</a:t>
            </a:r>
            <a:r>
              <a:rPr lang="en-US" altLang="en-US" dirty="0" smtClean="0">
                <a:latin typeface="Arial" panose="020B0604020202020204" pitchFamily="34" charset="0"/>
                <a:ea typeface="ヒラギノ角ゴ Pro W3" pitchFamily="-112" charset="-128"/>
              </a:rPr>
              <a:t> are typically not associated with the company requiring the certificate, although they exist for internal company use as well (such as Microsoft). This term is also applied to server software that provides these services. The term certificate authority is used interchangeably with certification authority.</a:t>
            </a:r>
          </a:p>
          <a:p>
            <a:r>
              <a:rPr lang="en-US" altLang="en-US" b="1" dirty="0" smtClean="0">
                <a:latin typeface="Arial" panose="020B0604020202020204" pitchFamily="34" charset="0"/>
                <a:ea typeface="ヒラギノ角ゴ Pro W3" pitchFamily="-112" charset="-128"/>
              </a:rPr>
              <a:t>Certificate path</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The validation path a certificate takes from CA to CA until it reaches the shared trusted anchor.</a:t>
            </a:r>
          </a:p>
          <a:p>
            <a:r>
              <a:rPr lang="en-US" altLang="en-US" b="1" dirty="0" smtClean="0">
                <a:latin typeface="Arial" panose="020B0604020202020204" pitchFamily="34" charset="0"/>
                <a:ea typeface="ヒラギノ角ゴ Pro W3" pitchFamily="-112" charset="-128"/>
              </a:rPr>
              <a:t>Certificate repository</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general term that describes a centralized directory that can be accessed by a subset of individuals. </a:t>
            </a:r>
          </a:p>
          <a:p>
            <a:r>
              <a:rPr lang="en-US" altLang="en-US" b="1" dirty="0" smtClean="0">
                <a:latin typeface="Arial" panose="020B0604020202020204" pitchFamily="34" charset="0"/>
                <a:ea typeface="ヒラギノ角ゴ Pro W3" pitchFamily="-112" charset="-128"/>
              </a:rPr>
              <a:t>Certificate revocation list (CRL) -</a:t>
            </a:r>
            <a:r>
              <a:rPr lang="en-US" altLang="en-US" dirty="0" smtClean="0">
                <a:latin typeface="Arial" panose="020B0604020202020204" pitchFamily="34" charset="0"/>
                <a:ea typeface="ヒラギノ角ゴ Pro W3" pitchFamily="-112" charset="-128"/>
              </a:rPr>
              <a:t> A list of serial numbers of certificates that have been revoked </a:t>
            </a:r>
          </a:p>
          <a:p>
            <a:r>
              <a:rPr lang="en-US" altLang="en-US" b="1" dirty="0" smtClean="0">
                <a:latin typeface="Arial" panose="020B0604020202020204" pitchFamily="34" charset="0"/>
                <a:ea typeface="ヒラギノ角ゴ Pro W3" pitchFamily="-112" charset="-128"/>
              </a:rPr>
              <a:t>Certificate server</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the actual service that issues certificates based on the data provided during the initial registration process. </a:t>
            </a:r>
          </a:p>
          <a:p>
            <a:r>
              <a:rPr lang="en-US" altLang="en-US" b="1" dirty="0" smtClean="0">
                <a:latin typeface="Arial" panose="020B0604020202020204" pitchFamily="34" charset="0"/>
                <a:ea typeface="ヒラギノ角ゴ Pro W3" pitchFamily="-112" charset="-128"/>
              </a:rPr>
              <a:t>Certification practices statement (CPS)</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The CPS along with the CA determines the frequency with which the CRL is updated</a:t>
            </a:r>
          </a:p>
          <a:p>
            <a:r>
              <a:rPr lang="en-US" altLang="en-US" b="1" dirty="0" smtClean="0">
                <a:latin typeface="Arial" panose="020B0604020202020204" pitchFamily="34" charset="0"/>
                <a:ea typeface="ヒラギノ角ゴ Pro W3" pitchFamily="-112" charset="-128"/>
              </a:rPr>
              <a:t>Cross-certificate</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used when independent CAs establish peer-to-peer trust relationships. </a:t>
            </a:r>
          </a:p>
          <a:p>
            <a:r>
              <a:rPr lang="en-US" altLang="en-US" b="1" dirty="0" smtClean="0">
                <a:latin typeface="Arial" panose="020B0604020202020204" pitchFamily="34" charset="0"/>
                <a:ea typeface="ヒラギノ角ゴ Pro W3" pitchFamily="-112" charset="-128"/>
              </a:rPr>
              <a:t>Digital certificate</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 cryptographically signed object that contains an identity and a public key associated with this identity. The certificate can be used to establish identity, analogous to a notarized written document.</a:t>
            </a:r>
          </a:p>
          <a:p>
            <a:r>
              <a:rPr lang="en-US" altLang="en-US" b="1" dirty="0" smtClean="0">
                <a:latin typeface="Arial" panose="020B0604020202020204" pitchFamily="34" charset="0"/>
                <a:ea typeface="ヒラギノ角ゴ Pro W3" pitchFamily="-112" charset="-128"/>
              </a:rPr>
              <a:t>dual control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Two people have to be present to carry out a specific task. </a:t>
            </a:r>
          </a:p>
          <a:p>
            <a:r>
              <a:rPr lang="en-US" altLang="en-US" b="1" dirty="0" smtClean="0">
                <a:latin typeface="Arial" panose="020B0604020202020204" pitchFamily="34" charset="0"/>
                <a:ea typeface="ヒラギノ角ゴ Pro W3" pitchFamily="-112" charset="-128"/>
              </a:rPr>
              <a:t>end-entity certificates</a:t>
            </a:r>
            <a:r>
              <a:rPr lang="en-US" altLang="en-US" dirty="0" smtClean="0">
                <a:latin typeface="Arial" panose="020B0604020202020204" pitchFamily="34" charset="0"/>
                <a:ea typeface="ヒラギノ角ゴ Pro W3" pitchFamily="-112" charset="-128"/>
              </a:rPr>
              <a:t> - AN end-entity certificate is the identity document provided by PKI implementations. </a:t>
            </a:r>
          </a:p>
          <a:p>
            <a:r>
              <a:rPr lang="en-US" altLang="en-US" b="1" dirty="0" smtClean="0">
                <a:latin typeface="Arial" panose="020B0604020202020204" pitchFamily="34" charset="0"/>
                <a:ea typeface="ヒラギノ角ゴ Pro W3" pitchFamily="-112" charset="-128"/>
              </a:rPr>
              <a:t>hierarchical trust model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basic hierarchical structure that contains a root CA, intermediate CAs, leaf CAs, and end-entities. </a:t>
            </a:r>
          </a:p>
          <a:p>
            <a:r>
              <a:rPr lang="en-US" altLang="en-US" b="1" dirty="0" smtClean="0">
                <a:latin typeface="Arial" panose="020B0604020202020204" pitchFamily="34" charset="0"/>
                <a:ea typeface="ヒラギノ角ゴ Pro W3" pitchFamily="-112" charset="-128"/>
              </a:rPr>
              <a:t>hybrid trust model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In a hybrid trust model, the two companies have their own internal hierarchical models and are connected through a peer-to-peer model using cross-certification. </a:t>
            </a:r>
          </a:p>
          <a:p>
            <a:r>
              <a:rPr lang="en-US" altLang="en-US" b="1" dirty="0" smtClean="0">
                <a:latin typeface="Arial" panose="020B0604020202020204" pitchFamily="34" charset="0"/>
                <a:ea typeface="ヒラギノ角ゴ Pro W3" pitchFamily="-112" charset="-128"/>
              </a:rPr>
              <a:t>key archiving system</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way of backing up keys and securely storing them in a repository </a:t>
            </a:r>
          </a:p>
          <a:p>
            <a:r>
              <a:rPr lang="en-US" altLang="en-US" b="1" dirty="0" smtClean="0">
                <a:latin typeface="Arial" panose="020B0604020202020204" pitchFamily="34" charset="0"/>
                <a:ea typeface="ヒラギノ角ゴ Pro W3" pitchFamily="-112" charset="-128"/>
              </a:rPr>
              <a:t>key escrow</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the process of giving keys to a third party so that they can decrypt and read sensitive information if the need arises. </a:t>
            </a:r>
          </a:p>
          <a:p>
            <a:r>
              <a:rPr lang="en-US" altLang="en-US" b="1" dirty="0" smtClean="0">
                <a:latin typeface="Arial" panose="020B0604020202020204" pitchFamily="34" charset="0"/>
                <a:ea typeface="ヒラギノ角ゴ Pro W3" pitchFamily="-112" charset="-128"/>
              </a:rPr>
              <a:t>key recovery</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Is a process that allows for lost keys to be recovered. </a:t>
            </a:r>
          </a:p>
          <a:p>
            <a:r>
              <a:rPr lang="en-US" altLang="en-US" b="1" dirty="0" smtClean="0">
                <a:latin typeface="Arial" panose="020B0604020202020204" pitchFamily="34" charset="0"/>
                <a:ea typeface="ヒラギノ角ゴ Pro W3" pitchFamily="-112" charset="-128"/>
              </a:rPr>
              <a:t>local registration authority (LRA)</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Performs the same functions as an RA, but the LRA is closer to the end users. </a:t>
            </a:r>
          </a:p>
          <a:p>
            <a:r>
              <a:rPr lang="it-IT" altLang="en-US" b="1" dirty="0" smtClean="0">
                <a:latin typeface="Arial" panose="020B0604020202020204" pitchFamily="34" charset="0"/>
                <a:ea typeface="ヒラギノ角ゴ Pro W3" pitchFamily="-112" charset="-128"/>
              </a:rPr>
              <a:t>Online Certificate Status Protocol (OCSP)</a:t>
            </a:r>
            <a:r>
              <a:rPr lang="it-IT"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A request and response protocol that obtains the serial number of the certificate that is being validated and reviews revocation lists for the client. </a:t>
            </a:r>
          </a:p>
          <a:p>
            <a:r>
              <a:rPr lang="en-US" altLang="en-US" b="1" dirty="0" smtClean="0">
                <a:latin typeface="Arial" panose="020B0604020202020204" pitchFamily="34" charset="0"/>
                <a:ea typeface="ヒラギノ角ゴ Pro W3" pitchFamily="-112" charset="-128"/>
              </a:rPr>
              <a:t>peer-to-peer trust model</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One CA is not subordinate to another CA, and no established trusted anchor between the CAs is involved. </a:t>
            </a:r>
          </a:p>
          <a:p>
            <a:r>
              <a:rPr lang="en-US" altLang="en-US" b="1" dirty="0" smtClean="0">
                <a:latin typeface="Arial" panose="020B0604020202020204" pitchFamily="34" charset="0"/>
                <a:ea typeface="ヒラギノ角ゴ Pro W3" pitchFamily="-112" charset="-128"/>
              </a:rPr>
              <a:t>policy certificate </a:t>
            </a:r>
            <a:r>
              <a:rPr lang="en-US" altLang="en-US" dirty="0" smtClean="0">
                <a:latin typeface="Arial" panose="020B0604020202020204" pitchFamily="34" charset="0"/>
                <a:ea typeface="ヒラギノ角ゴ Pro W3" pitchFamily="-112" charset="-128"/>
              </a:rPr>
              <a:t>– The mechanism used to provide centrally controlled policy information to PKI clients.</a:t>
            </a:r>
          </a:p>
          <a:p>
            <a:r>
              <a:rPr lang="en-US" altLang="en-US" b="1" dirty="0" smtClean="0">
                <a:latin typeface="Arial" panose="020B0604020202020204" pitchFamily="34" charset="0"/>
                <a:ea typeface="ヒラギノ角ゴ Pro W3" pitchFamily="-112" charset="-128"/>
              </a:rPr>
              <a:t>public key infrastructure (PKI)</a:t>
            </a:r>
            <a:r>
              <a:rPr lang="en-US" altLang="en-US" i="1" dirty="0" smtClean="0">
                <a:latin typeface="Arial" panose="020B0604020202020204" pitchFamily="34" charset="0"/>
                <a:ea typeface="ヒラギノ角ゴ Pro W3" pitchFamily="-112" charset="-128"/>
              </a:rPr>
              <a:t> – </a:t>
            </a:r>
            <a:r>
              <a:rPr lang="en-US" altLang="en-US" dirty="0" smtClean="0">
                <a:latin typeface="Arial" panose="020B0604020202020204" pitchFamily="34" charset="0"/>
                <a:ea typeface="ヒラギノ角ゴ Pro W3" pitchFamily="-112" charset="-128"/>
              </a:rPr>
              <a:t>Infrastructure for binding a pubic key to a known user though a trusted intermediary, typically a certificate authority.</a:t>
            </a:r>
          </a:p>
          <a:p>
            <a:r>
              <a:rPr lang="en-US" altLang="en-US" b="1" dirty="0" smtClean="0">
                <a:latin typeface="Arial" panose="020B0604020202020204" pitchFamily="34" charset="0"/>
                <a:ea typeface="ヒラギノ角ゴ Pro W3" pitchFamily="-112" charset="-128"/>
              </a:rPr>
              <a:t>registration authority (RA) - </a:t>
            </a:r>
            <a:r>
              <a:rPr lang="en-US" altLang="en-US" dirty="0" smtClean="0">
                <a:latin typeface="Arial" panose="020B0604020202020204" pitchFamily="34" charset="0"/>
                <a:ea typeface="ヒラギノ角ゴ Pro W3" pitchFamily="-112" charset="-128"/>
              </a:rPr>
              <a:t>Is the PKI component that accepts a request for a digital certificate and performs the necessary steps of registering and authenticating the person requesting the certificate.  </a:t>
            </a:r>
          </a:p>
          <a:p>
            <a:endParaRPr lang="en-US" altLang="en-US" dirty="0" smtClean="0">
              <a:latin typeface="Arial" panose="020B0604020202020204" pitchFamily="34" charset="0"/>
              <a:ea typeface="ヒラギノ角ゴ Pro W3" pitchFamily="-112" charset="-128"/>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spcBef>
                <a:spcPct val="30000"/>
              </a:spcBef>
              <a:defRPr sz="1200">
                <a:solidFill>
                  <a:schemeClr val="tx1"/>
                </a:solidFill>
                <a:latin typeface="Arial" panose="020B0604020202020204" pitchFamily="34" charset="0"/>
                <a:ea typeface="ヒラギノ角ゴ Pro W3" pitchFamily="-112" charset="-128"/>
              </a:defRPr>
            </a:lvl1pPr>
            <a:lvl2pPr marL="742950" indent="-285750" defTabSz="942975">
              <a:spcBef>
                <a:spcPct val="30000"/>
              </a:spcBef>
              <a:defRPr sz="1200">
                <a:solidFill>
                  <a:schemeClr val="tx1"/>
                </a:solidFill>
                <a:latin typeface="Arial" panose="020B0604020202020204" pitchFamily="34" charset="0"/>
                <a:ea typeface="ヒラギノ角ゴ Pro W3" pitchFamily="-112" charset="-128"/>
              </a:defRPr>
            </a:lvl2pPr>
            <a:lvl3pPr marL="1143000" indent="-228600" defTabSz="942975">
              <a:spcBef>
                <a:spcPct val="30000"/>
              </a:spcBef>
              <a:defRPr sz="1200">
                <a:solidFill>
                  <a:schemeClr val="tx1"/>
                </a:solidFill>
                <a:latin typeface="Arial" panose="020B0604020202020204" pitchFamily="34" charset="0"/>
                <a:ea typeface="ヒラギノ角ゴ Pro W3" pitchFamily="-112" charset="-128"/>
              </a:defRPr>
            </a:lvl3pPr>
            <a:lvl4pPr marL="1600200" indent="-228600" defTabSz="942975">
              <a:spcBef>
                <a:spcPct val="30000"/>
              </a:spcBef>
              <a:defRPr sz="1200">
                <a:solidFill>
                  <a:schemeClr val="tx1"/>
                </a:solidFill>
                <a:latin typeface="Arial" panose="020B0604020202020204" pitchFamily="34" charset="0"/>
                <a:ea typeface="ヒラギノ角ゴ Pro W3" pitchFamily="-112" charset="-128"/>
              </a:defRPr>
            </a:lvl4pPr>
            <a:lvl5pPr marL="2057400" indent="-228600" defTabSz="942975">
              <a:spcBef>
                <a:spcPct val="30000"/>
              </a:spcBef>
              <a:defRPr sz="1200">
                <a:solidFill>
                  <a:schemeClr val="tx1"/>
                </a:solidFill>
                <a:latin typeface="Arial" panose="020B0604020202020204" pitchFamily="34" charset="0"/>
                <a:ea typeface="ヒラギノ角ゴ Pro W3" pitchFamily="-112" charset="-128"/>
              </a:defRPr>
            </a:lvl5pPr>
            <a:lvl6pPr marL="25146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718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290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862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FD758A8B-7CDA-4DB6-8D5A-960681384AF2}" type="slidenum">
              <a:rPr lang="en-US" altLang="en-US" smtClean="0"/>
              <a:pPr>
                <a:spcBef>
                  <a:spcPct val="0"/>
                </a:spcBef>
              </a:pPr>
              <a:t>3</a:t>
            </a:fld>
            <a:endParaRPr lang="en-US" altLang="en-US" smtClean="0"/>
          </a:p>
        </p:txBody>
      </p:sp>
    </p:spTree>
    <p:extLst>
      <p:ext uri="{BB962C8B-B14F-4D97-AF65-F5344CB8AC3E}">
        <p14:creationId xmlns:p14="http://schemas.microsoft.com/office/powerpoint/2010/main" val="130295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Arial" panose="020B0604020202020204" pitchFamily="34" charset="0"/>
                <a:ea typeface="ヒラギノ角ゴ Pro W3" pitchFamily="-112" charset="-128"/>
              </a:rPr>
              <a:t>Authority revocation list (ARL)</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A separate revocation list is maintained for CA keys that have been compromised or should no longer be trusted. </a:t>
            </a:r>
          </a:p>
          <a:p>
            <a:r>
              <a:rPr lang="en-US" altLang="en-US" b="1" smtClean="0">
                <a:latin typeface="Arial" panose="020B0604020202020204" pitchFamily="34" charset="0"/>
                <a:ea typeface="ヒラギノ角ゴ Pro W3" pitchFamily="-112" charset="-128"/>
              </a:rPr>
              <a:t>CA certificate – </a:t>
            </a:r>
            <a:r>
              <a:rPr lang="en-US" altLang="en-US" smtClean="0">
                <a:latin typeface="Arial" panose="020B0604020202020204" pitchFamily="34" charset="0"/>
                <a:ea typeface="ヒラギノ角ゴ Pro W3" pitchFamily="-112" charset="-128"/>
              </a:rPr>
              <a:t>The certificate belonging to a certificate authority</a:t>
            </a:r>
          </a:p>
          <a:p>
            <a:r>
              <a:rPr lang="en-US" altLang="en-US" b="1" smtClean="0">
                <a:latin typeface="Arial" panose="020B0604020202020204" pitchFamily="34" charset="0"/>
                <a:ea typeface="ヒラギノ角ゴ Pro W3" pitchFamily="-112" charset="-128"/>
              </a:rPr>
              <a:t>Certificate – </a:t>
            </a:r>
            <a:r>
              <a:rPr lang="en-US" altLang="en-US" smtClean="0">
                <a:latin typeface="Arial" panose="020B0604020202020204" pitchFamily="34" charset="0"/>
                <a:ea typeface="ヒラギノ角ゴ Pro W3" pitchFamily="-112" charset="-128"/>
              </a:rPr>
              <a:t>A cryptographically signed object that contains an identity and a public key associated with this identity. The certificate can be used to establish identity, analogous to a notarized written document.</a:t>
            </a:r>
          </a:p>
          <a:p>
            <a:r>
              <a:rPr lang="en-US" altLang="en-US" b="1" smtClean="0">
                <a:latin typeface="Arial" panose="020B0604020202020204" pitchFamily="34" charset="0"/>
                <a:ea typeface="ヒラギノ角ゴ Pro W3" pitchFamily="-112" charset="-128"/>
              </a:rPr>
              <a:t>Certificate authority (CA)</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An entity responsible for issuing and revoking certificates. Cas are typically not associated with the company requiring the certificate, although they exist for internal company use as well (such as Microsoft). This term is also applied to server software that provides these services. The term certificate authority is used interchangeably with certification authority.</a:t>
            </a:r>
          </a:p>
          <a:p>
            <a:r>
              <a:rPr lang="en-US" altLang="en-US" b="1" smtClean="0">
                <a:latin typeface="Arial" panose="020B0604020202020204" pitchFamily="34" charset="0"/>
                <a:ea typeface="ヒラギノ角ゴ Pro W3" pitchFamily="-112" charset="-128"/>
              </a:rPr>
              <a:t>Certificate path</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The validation path a certificate takes from CA to CA until it reaches the shared trusted anchor.</a:t>
            </a:r>
          </a:p>
          <a:p>
            <a:r>
              <a:rPr lang="en-US" altLang="en-US" b="1" smtClean="0">
                <a:latin typeface="Arial" panose="020B0604020202020204" pitchFamily="34" charset="0"/>
                <a:ea typeface="ヒラギノ角ゴ Pro W3" pitchFamily="-112" charset="-128"/>
              </a:rPr>
              <a:t>Certificate repository</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a general term that describes a centralized directory that can be accessed by a subset of individuals. </a:t>
            </a:r>
          </a:p>
          <a:p>
            <a:r>
              <a:rPr lang="en-US" altLang="en-US" b="1" smtClean="0">
                <a:latin typeface="Arial" panose="020B0604020202020204" pitchFamily="34" charset="0"/>
                <a:ea typeface="ヒラギノ角ゴ Pro W3" pitchFamily="-112" charset="-128"/>
              </a:rPr>
              <a:t>Certificate revocation list (CRL) -</a:t>
            </a:r>
            <a:r>
              <a:rPr lang="en-US" altLang="en-US" smtClean="0">
                <a:latin typeface="Arial" panose="020B0604020202020204" pitchFamily="34" charset="0"/>
                <a:ea typeface="ヒラギノ角ゴ Pro W3" pitchFamily="-112" charset="-128"/>
              </a:rPr>
              <a:t> A list of serial numbers of certificates that have been revoked </a:t>
            </a:r>
          </a:p>
          <a:p>
            <a:r>
              <a:rPr lang="en-US" altLang="en-US" b="1" smtClean="0">
                <a:latin typeface="Arial" panose="020B0604020202020204" pitchFamily="34" charset="0"/>
                <a:ea typeface="ヒラギノ角ゴ Pro W3" pitchFamily="-112" charset="-128"/>
              </a:rPr>
              <a:t>Certificate server</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the actual service that issues certificates based on the data provided during the initial registration process. </a:t>
            </a:r>
          </a:p>
          <a:p>
            <a:r>
              <a:rPr lang="en-US" altLang="en-US" b="1" smtClean="0">
                <a:latin typeface="Arial" panose="020B0604020202020204" pitchFamily="34" charset="0"/>
                <a:ea typeface="ヒラギノ角ゴ Pro W3" pitchFamily="-112" charset="-128"/>
              </a:rPr>
              <a:t>Certification practices statement (CPS)</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The CPS along with the CA determines the frequency with which the CRL is updated</a:t>
            </a:r>
          </a:p>
          <a:p>
            <a:r>
              <a:rPr lang="en-US" altLang="en-US" b="1" smtClean="0">
                <a:latin typeface="Arial" panose="020B0604020202020204" pitchFamily="34" charset="0"/>
                <a:ea typeface="ヒラギノ角ゴ Pro W3" pitchFamily="-112" charset="-128"/>
              </a:rPr>
              <a:t>Cross-certificate</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used when independent CAs establish peer-to-peer trust relationships. </a:t>
            </a:r>
          </a:p>
          <a:p>
            <a:r>
              <a:rPr lang="en-US" altLang="en-US" b="1" smtClean="0">
                <a:latin typeface="Arial" panose="020B0604020202020204" pitchFamily="34" charset="0"/>
                <a:ea typeface="ヒラギノ角ゴ Pro W3" pitchFamily="-112" charset="-128"/>
              </a:rPr>
              <a:t>Digital certificate</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A cryptographically signed object that contains an identity and a public key associated with this identity. The certificate can be used to establish identity, analogous to a notarized written document.</a:t>
            </a:r>
          </a:p>
          <a:p>
            <a:r>
              <a:rPr lang="en-US" altLang="en-US" b="1" smtClean="0">
                <a:latin typeface="Arial" panose="020B0604020202020204" pitchFamily="34" charset="0"/>
                <a:ea typeface="ヒラギノ角ゴ Pro W3" pitchFamily="-112" charset="-128"/>
              </a:rPr>
              <a:t>dual control</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Two people have to be present to carry out a specific task. </a:t>
            </a:r>
          </a:p>
          <a:p>
            <a:r>
              <a:rPr lang="en-US" altLang="en-US" b="1" smtClean="0">
                <a:latin typeface="Arial" panose="020B0604020202020204" pitchFamily="34" charset="0"/>
                <a:ea typeface="ヒラギノ角ゴ Pro W3" pitchFamily="-112" charset="-128"/>
              </a:rPr>
              <a:t>end-entity certificates</a:t>
            </a:r>
            <a:r>
              <a:rPr lang="en-US" altLang="en-US" smtClean="0">
                <a:latin typeface="Arial" panose="020B0604020202020204" pitchFamily="34" charset="0"/>
                <a:ea typeface="ヒラギノ角ゴ Pro W3" pitchFamily="-112" charset="-128"/>
              </a:rPr>
              <a:t> - AN end-entity certificate is the identity document provided by PKI implementations. </a:t>
            </a:r>
          </a:p>
          <a:p>
            <a:r>
              <a:rPr lang="en-US" altLang="en-US" b="1" smtClean="0">
                <a:latin typeface="Arial" panose="020B0604020202020204" pitchFamily="34" charset="0"/>
                <a:ea typeface="ヒラギノ角ゴ Pro W3" pitchFamily="-112" charset="-128"/>
              </a:rPr>
              <a:t>hierarchical trust model</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a basic hierarchical structure that contains a root CA, intermediate CAs, leaf CAs, and end-entities. </a:t>
            </a:r>
          </a:p>
          <a:p>
            <a:r>
              <a:rPr lang="en-US" altLang="en-US" b="1" smtClean="0">
                <a:latin typeface="Arial" panose="020B0604020202020204" pitchFamily="34" charset="0"/>
                <a:ea typeface="ヒラギノ角ゴ Pro W3" pitchFamily="-112" charset="-128"/>
              </a:rPr>
              <a:t>hybrid trust model</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In a hybrid trust model, the two companies have their own internal hierarchical models and are connected through a peer-to-peer model using cross-certification. </a:t>
            </a:r>
          </a:p>
          <a:p>
            <a:r>
              <a:rPr lang="en-US" altLang="en-US" b="1" smtClean="0">
                <a:latin typeface="Arial" panose="020B0604020202020204" pitchFamily="34" charset="0"/>
                <a:ea typeface="ヒラギノ角ゴ Pro W3" pitchFamily="-112" charset="-128"/>
              </a:rPr>
              <a:t>key archiving system</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a way of backing up keys and securely storing them in a repository </a:t>
            </a:r>
          </a:p>
          <a:p>
            <a:r>
              <a:rPr lang="en-US" altLang="en-US" b="1" smtClean="0">
                <a:latin typeface="Arial" panose="020B0604020202020204" pitchFamily="34" charset="0"/>
                <a:ea typeface="ヒラギノ角ゴ Pro W3" pitchFamily="-112" charset="-128"/>
              </a:rPr>
              <a:t>key escrow</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the process of giving keys to a third party so that they can decrypt and read sensitive information if the need arises. </a:t>
            </a:r>
          </a:p>
          <a:p>
            <a:r>
              <a:rPr lang="en-US" altLang="en-US" b="1" smtClean="0">
                <a:latin typeface="Arial" panose="020B0604020202020204" pitchFamily="34" charset="0"/>
                <a:ea typeface="ヒラギノ角ゴ Pro W3" pitchFamily="-112" charset="-128"/>
              </a:rPr>
              <a:t>key recovery</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Is a process that allows for lost keys to be recovered. </a:t>
            </a:r>
          </a:p>
          <a:p>
            <a:r>
              <a:rPr lang="en-US" altLang="en-US" b="1" smtClean="0">
                <a:latin typeface="Arial" panose="020B0604020202020204" pitchFamily="34" charset="0"/>
                <a:ea typeface="ヒラギノ角ゴ Pro W3" pitchFamily="-112" charset="-128"/>
              </a:rPr>
              <a:t>local registration authority (LRA)</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Performs the same functions as an RA, but the LRA is closer to the end users. </a:t>
            </a:r>
          </a:p>
          <a:p>
            <a:r>
              <a:rPr lang="it-IT" altLang="en-US" b="1" smtClean="0">
                <a:latin typeface="Arial" panose="020B0604020202020204" pitchFamily="34" charset="0"/>
                <a:ea typeface="ヒラギノ角ゴ Pro W3" pitchFamily="-112" charset="-128"/>
              </a:rPr>
              <a:t>Online Certificate Status Protocol (OCSP)</a:t>
            </a:r>
            <a:r>
              <a:rPr lang="it-IT"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A request and response protocol that obtains the serial number of the certificate that is being validated and reviews revocation lists for the client. </a:t>
            </a:r>
          </a:p>
          <a:p>
            <a:r>
              <a:rPr lang="en-US" altLang="en-US" b="1" smtClean="0">
                <a:latin typeface="Arial" panose="020B0604020202020204" pitchFamily="34" charset="0"/>
                <a:ea typeface="ヒラギノ角ゴ Pro W3" pitchFamily="-112" charset="-128"/>
              </a:rPr>
              <a:t>peer-to-peer trust model</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One CA is not subordinate to another CA, and no established trusted anchor between the CAs is involved. </a:t>
            </a:r>
          </a:p>
          <a:p>
            <a:r>
              <a:rPr lang="en-US" altLang="en-US" b="1" smtClean="0">
                <a:latin typeface="Arial" panose="020B0604020202020204" pitchFamily="34" charset="0"/>
                <a:ea typeface="ヒラギノ角ゴ Pro W3" pitchFamily="-112" charset="-128"/>
              </a:rPr>
              <a:t>policy certificate </a:t>
            </a:r>
            <a:r>
              <a:rPr lang="en-US" altLang="en-US" smtClean="0">
                <a:latin typeface="Arial" panose="020B0604020202020204" pitchFamily="34" charset="0"/>
                <a:ea typeface="ヒラギノ角ゴ Pro W3" pitchFamily="-112" charset="-128"/>
              </a:rPr>
              <a:t>– The mechanism used to provide centrally controlled policy information to PKI clients.</a:t>
            </a:r>
          </a:p>
          <a:p>
            <a:r>
              <a:rPr lang="en-US" altLang="en-US" b="1" smtClean="0">
                <a:latin typeface="Arial" panose="020B0604020202020204" pitchFamily="34" charset="0"/>
                <a:ea typeface="ヒラギノ角ゴ Pro W3" pitchFamily="-112" charset="-128"/>
              </a:rPr>
              <a:t>public key infrastructure (PKI)</a:t>
            </a:r>
            <a:r>
              <a:rPr lang="en-US" altLang="en-US" i="1" smtClean="0">
                <a:latin typeface="Arial" panose="020B0604020202020204" pitchFamily="34" charset="0"/>
                <a:ea typeface="ヒラギノ角ゴ Pro W3" pitchFamily="-112" charset="-128"/>
              </a:rPr>
              <a:t> – </a:t>
            </a:r>
            <a:r>
              <a:rPr lang="en-US" altLang="en-US" smtClean="0">
                <a:latin typeface="Arial" panose="020B0604020202020204" pitchFamily="34" charset="0"/>
                <a:ea typeface="ヒラギノ角ゴ Pro W3" pitchFamily="-112" charset="-128"/>
              </a:rPr>
              <a:t>Infrastructure for binding a pubic key to a known user though a trusted intermediary, typically a certificate authority.</a:t>
            </a:r>
          </a:p>
          <a:p>
            <a:r>
              <a:rPr lang="en-US" altLang="en-US" b="1" smtClean="0">
                <a:latin typeface="Arial" panose="020B0604020202020204" pitchFamily="34" charset="0"/>
                <a:ea typeface="ヒラギノ角ゴ Pro W3" pitchFamily="-112" charset="-128"/>
              </a:rPr>
              <a:t>registration authority (RA) - </a:t>
            </a:r>
            <a:r>
              <a:rPr lang="en-US" altLang="en-US" smtClean="0">
                <a:latin typeface="Arial" panose="020B0604020202020204" pitchFamily="34" charset="0"/>
                <a:ea typeface="ヒラギノ角ゴ Pro W3" pitchFamily="-112" charset="-128"/>
              </a:rPr>
              <a:t>Is the PKI component that accepts a request for a digital certificate and performs the necessary steps of registering and authenticating the person requesting the certificate.  </a:t>
            </a:r>
          </a:p>
          <a:p>
            <a:endParaRPr lang="en-US" altLang="en-US" smtClean="0">
              <a:latin typeface="Arial" panose="020B0604020202020204" pitchFamily="34" charset="0"/>
              <a:ea typeface="ヒラギノ角ゴ Pro W3" pitchFamily="-112"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spcBef>
                <a:spcPct val="30000"/>
              </a:spcBef>
              <a:defRPr sz="1200">
                <a:solidFill>
                  <a:schemeClr val="tx1"/>
                </a:solidFill>
                <a:latin typeface="Arial" panose="020B0604020202020204" pitchFamily="34" charset="0"/>
                <a:ea typeface="ヒラギノ角ゴ Pro W3" pitchFamily="-112" charset="-128"/>
              </a:defRPr>
            </a:lvl1pPr>
            <a:lvl2pPr marL="742950" indent="-285750" defTabSz="942975">
              <a:spcBef>
                <a:spcPct val="30000"/>
              </a:spcBef>
              <a:defRPr sz="1200">
                <a:solidFill>
                  <a:schemeClr val="tx1"/>
                </a:solidFill>
                <a:latin typeface="Arial" panose="020B0604020202020204" pitchFamily="34" charset="0"/>
                <a:ea typeface="ヒラギノ角ゴ Pro W3" pitchFamily="-112" charset="-128"/>
              </a:defRPr>
            </a:lvl2pPr>
            <a:lvl3pPr marL="1143000" indent="-228600" defTabSz="942975">
              <a:spcBef>
                <a:spcPct val="30000"/>
              </a:spcBef>
              <a:defRPr sz="1200">
                <a:solidFill>
                  <a:schemeClr val="tx1"/>
                </a:solidFill>
                <a:latin typeface="Arial" panose="020B0604020202020204" pitchFamily="34" charset="0"/>
                <a:ea typeface="ヒラギノ角ゴ Pro W3" pitchFamily="-112" charset="-128"/>
              </a:defRPr>
            </a:lvl3pPr>
            <a:lvl4pPr marL="1600200" indent="-228600" defTabSz="942975">
              <a:spcBef>
                <a:spcPct val="30000"/>
              </a:spcBef>
              <a:defRPr sz="1200">
                <a:solidFill>
                  <a:schemeClr val="tx1"/>
                </a:solidFill>
                <a:latin typeface="Arial" panose="020B0604020202020204" pitchFamily="34" charset="0"/>
                <a:ea typeface="ヒラギノ角ゴ Pro W3" pitchFamily="-112" charset="-128"/>
              </a:defRPr>
            </a:lvl4pPr>
            <a:lvl5pPr marL="2057400" indent="-228600" defTabSz="942975">
              <a:spcBef>
                <a:spcPct val="30000"/>
              </a:spcBef>
              <a:defRPr sz="1200">
                <a:solidFill>
                  <a:schemeClr val="tx1"/>
                </a:solidFill>
                <a:latin typeface="Arial" panose="020B0604020202020204" pitchFamily="34" charset="0"/>
                <a:ea typeface="ヒラギノ角ゴ Pro W3" pitchFamily="-112" charset="-128"/>
              </a:defRPr>
            </a:lvl5pPr>
            <a:lvl6pPr marL="25146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718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290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862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8EFBF9D9-FBDE-48F3-B8FB-9F5B7977310E}" type="slidenum">
              <a:rPr lang="en-US" altLang="en-US" smtClean="0"/>
              <a:pPr>
                <a:spcBef>
                  <a:spcPct val="0"/>
                </a:spcBef>
              </a:pPr>
              <a:t>5</a:t>
            </a:fld>
            <a:endParaRPr lang="en-US" altLang="en-US" smtClean="0"/>
          </a:p>
        </p:txBody>
      </p:sp>
    </p:spTree>
    <p:extLst>
      <p:ext uri="{BB962C8B-B14F-4D97-AF65-F5344CB8AC3E}">
        <p14:creationId xmlns:p14="http://schemas.microsoft.com/office/powerpoint/2010/main" val="3769629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mtClean="0">
                <a:latin typeface="Arial" panose="020B0604020202020204" pitchFamily="34" charset="0"/>
                <a:ea typeface="ヒラギノ角ゴ Pro W3" pitchFamily="-112" charset="-128"/>
              </a:rPr>
              <a:t>PKI boils down to establishing a level of trust.</a:t>
            </a:r>
          </a:p>
          <a:p>
            <a:pPr>
              <a:lnSpc>
                <a:spcPct val="90000"/>
              </a:lnSpc>
            </a:pPr>
            <a:r>
              <a:rPr lang="en-US" altLang="en-US" smtClean="0">
                <a:latin typeface="Arial" panose="020B0604020202020204" pitchFamily="34" charset="0"/>
                <a:ea typeface="ヒラギノ角ゴ Pro W3" pitchFamily="-112" charset="-128"/>
              </a:rPr>
              <a:t>Public key encryption is a great way to secure the confidentiality of your information. However it is dependent upon having the correct public key!</a:t>
            </a:r>
          </a:p>
          <a:p>
            <a:pPr>
              <a:lnSpc>
                <a:spcPct val="90000"/>
              </a:lnSpc>
            </a:pPr>
            <a:r>
              <a:rPr lang="en-US" altLang="en-US" smtClean="0">
                <a:latin typeface="Arial" panose="020B0604020202020204" pitchFamily="34" charset="0"/>
                <a:ea typeface="ヒラギノ角ゴ Pro W3" pitchFamily="-112" charset="-128"/>
              </a:rPr>
              <a:t>If the keys are publically stored and managed, who is checking to see if the keys actually belong to who they say they do? </a:t>
            </a:r>
          </a:p>
          <a:p>
            <a:pPr>
              <a:lnSpc>
                <a:spcPct val="90000"/>
              </a:lnSpc>
            </a:pPr>
            <a:r>
              <a:rPr lang="en-US" altLang="en-US" smtClean="0">
                <a:latin typeface="Arial" panose="020B0604020202020204" pitchFamily="34" charset="0"/>
                <a:ea typeface="ヒラギノ角ゴ Pro W3" pitchFamily="-112" charset="-128"/>
              </a:rPr>
              <a:t>Who is making sure they are not swapped?</a:t>
            </a:r>
          </a:p>
          <a:p>
            <a:pPr>
              <a:lnSpc>
                <a:spcPct val="90000"/>
              </a:lnSpc>
            </a:pPr>
            <a:endParaRPr lang="en-US" altLang="en-US" smtClean="0">
              <a:latin typeface="Arial" panose="020B0604020202020204" pitchFamily="34" charset="0"/>
              <a:ea typeface="ヒラギノ角ゴ Pro W3" pitchFamily="-112" charset="-128"/>
            </a:endParaRPr>
          </a:p>
          <a:p>
            <a:pPr>
              <a:lnSpc>
                <a:spcPct val="90000"/>
              </a:lnSpc>
            </a:pPr>
            <a:r>
              <a:rPr lang="en-US" altLang="en-US" smtClean="0">
                <a:latin typeface="Arial" panose="020B0604020202020204" pitchFamily="34" charset="0"/>
                <a:ea typeface="ヒラギノ角ゴ Pro W3" pitchFamily="-112" charset="-128"/>
              </a:rPr>
              <a:t>If, for example, John and Diane want to communicate securely, John can generate his own public/private key pair and send his public key to Diane, or he can place his public key in a directory that is available to everyone. </a:t>
            </a:r>
          </a:p>
          <a:p>
            <a:pPr>
              <a:lnSpc>
                <a:spcPct val="90000"/>
              </a:lnSpc>
            </a:pPr>
            <a:r>
              <a:rPr lang="en-US" altLang="en-US" smtClean="0">
                <a:latin typeface="Arial" panose="020B0604020202020204" pitchFamily="34" charset="0"/>
                <a:ea typeface="ヒラギノ角ゴ Pro W3" pitchFamily="-112" charset="-128"/>
              </a:rPr>
              <a:t>If Diane receives John’s public key, either from him or from a public directory, how does she know the key really came from John? </a:t>
            </a:r>
          </a:p>
          <a:p>
            <a:pPr>
              <a:lnSpc>
                <a:spcPct val="90000"/>
              </a:lnSpc>
            </a:pPr>
            <a:r>
              <a:rPr lang="en-US" altLang="en-US" smtClean="0">
                <a:latin typeface="Arial" panose="020B0604020202020204" pitchFamily="34" charset="0"/>
                <a:ea typeface="ヒラギノ角ゴ Pro W3" pitchFamily="-112" charset="-128"/>
              </a:rPr>
              <a:t>Maybe another individual, Katie, is masquerading as John and has replaced John’s public key with her own, (referred to as a man-in-the-middle attack). </a:t>
            </a:r>
          </a:p>
          <a:p>
            <a:pPr>
              <a:lnSpc>
                <a:spcPct val="90000"/>
              </a:lnSpc>
            </a:pPr>
            <a:r>
              <a:rPr lang="en-US" altLang="en-US" smtClean="0">
                <a:latin typeface="Arial" panose="020B0604020202020204" pitchFamily="34" charset="0"/>
                <a:ea typeface="ヒラギノ角ゴ Pro W3" pitchFamily="-112" charset="-128"/>
              </a:rPr>
              <a:t>If this took place, Diane would believe that her messages could be read only by John and that the replies were actually from him. </a:t>
            </a:r>
          </a:p>
          <a:p>
            <a:pPr>
              <a:lnSpc>
                <a:spcPct val="90000"/>
              </a:lnSpc>
            </a:pPr>
            <a:r>
              <a:rPr lang="en-US" altLang="en-US" smtClean="0">
                <a:latin typeface="Arial" panose="020B0604020202020204" pitchFamily="34" charset="0"/>
                <a:ea typeface="ヒラギノ角ゴ Pro W3" pitchFamily="-112" charset="-128"/>
              </a:rPr>
              <a:t>However, she would actually be communicating with Katie. </a:t>
            </a:r>
          </a:p>
          <a:p>
            <a:pPr>
              <a:lnSpc>
                <a:spcPct val="90000"/>
              </a:lnSpc>
            </a:pPr>
            <a:r>
              <a:rPr lang="en-US" altLang="en-US" smtClean="0">
                <a:latin typeface="Arial" panose="020B0604020202020204" pitchFamily="34" charset="0"/>
                <a:ea typeface="ヒラギノ角ゴ Pro W3" pitchFamily="-112" charset="-128"/>
              </a:rPr>
              <a:t>What is needed is a way to verify an individual’s identity, to ensure that a person’s public key is bound to their identity and thus ensure that the previous scenario (and others) cannot take place.</a:t>
            </a:r>
          </a:p>
          <a:p>
            <a:pPr>
              <a:lnSpc>
                <a:spcPct val="90000"/>
              </a:lnSpc>
            </a:pPr>
            <a:endParaRPr lang="en-US" altLang="en-US" smtClean="0">
              <a:latin typeface="Arial" panose="020B0604020202020204" pitchFamily="34" charset="0"/>
              <a:ea typeface="ヒラギノ角ゴ Pro W3" pitchFamily="-112" charset="-128"/>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spcBef>
                <a:spcPct val="30000"/>
              </a:spcBef>
              <a:defRPr sz="1200">
                <a:solidFill>
                  <a:schemeClr val="tx1"/>
                </a:solidFill>
                <a:latin typeface="Arial" panose="020B0604020202020204" pitchFamily="34" charset="0"/>
                <a:ea typeface="ヒラギノ角ゴ Pro W3" pitchFamily="-112" charset="-128"/>
              </a:defRPr>
            </a:lvl1pPr>
            <a:lvl2pPr marL="742950" indent="-285750" defTabSz="942975">
              <a:spcBef>
                <a:spcPct val="30000"/>
              </a:spcBef>
              <a:defRPr sz="1200">
                <a:solidFill>
                  <a:schemeClr val="tx1"/>
                </a:solidFill>
                <a:latin typeface="Arial" panose="020B0604020202020204" pitchFamily="34" charset="0"/>
                <a:ea typeface="ヒラギノ角ゴ Pro W3" pitchFamily="-112" charset="-128"/>
              </a:defRPr>
            </a:lvl2pPr>
            <a:lvl3pPr marL="1143000" indent="-228600" defTabSz="942975">
              <a:spcBef>
                <a:spcPct val="30000"/>
              </a:spcBef>
              <a:defRPr sz="1200">
                <a:solidFill>
                  <a:schemeClr val="tx1"/>
                </a:solidFill>
                <a:latin typeface="Arial" panose="020B0604020202020204" pitchFamily="34" charset="0"/>
                <a:ea typeface="ヒラギノ角ゴ Pro W3" pitchFamily="-112" charset="-128"/>
              </a:defRPr>
            </a:lvl3pPr>
            <a:lvl4pPr marL="1600200" indent="-228600" defTabSz="942975">
              <a:spcBef>
                <a:spcPct val="30000"/>
              </a:spcBef>
              <a:defRPr sz="1200">
                <a:solidFill>
                  <a:schemeClr val="tx1"/>
                </a:solidFill>
                <a:latin typeface="Arial" panose="020B0604020202020204" pitchFamily="34" charset="0"/>
                <a:ea typeface="ヒラギノ角ゴ Pro W3" pitchFamily="-112" charset="-128"/>
              </a:defRPr>
            </a:lvl4pPr>
            <a:lvl5pPr marL="2057400" indent="-228600" defTabSz="942975">
              <a:spcBef>
                <a:spcPct val="30000"/>
              </a:spcBef>
              <a:defRPr sz="1200">
                <a:solidFill>
                  <a:schemeClr val="tx1"/>
                </a:solidFill>
                <a:latin typeface="Arial" panose="020B0604020202020204" pitchFamily="34" charset="0"/>
                <a:ea typeface="ヒラギノ角ゴ Pro W3" pitchFamily="-112" charset="-128"/>
              </a:defRPr>
            </a:lvl5pPr>
            <a:lvl6pPr marL="25146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718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290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862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C8101804-03AC-45D3-B551-D764BEEB650E}" type="slidenum">
              <a:rPr lang="en-US" altLang="en-US" smtClean="0"/>
              <a:pPr>
                <a:spcBef>
                  <a:spcPct val="0"/>
                </a:spcBef>
              </a:pPr>
              <a:t>9</a:t>
            </a:fld>
            <a:endParaRPr lang="en-US" altLang="en-US" smtClean="0"/>
          </a:p>
        </p:txBody>
      </p:sp>
    </p:spTree>
    <p:extLst>
      <p:ext uri="{BB962C8B-B14F-4D97-AF65-F5344CB8AC3E}">
        <p14:creationId xmlns:p14="http://schemas.microsoft.com/office/powerpoint/2010/main" val="4234686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ヒラギノ角ゴ Pro W3" pitchFamily="-112" charset="-128"/>
              </a:rPr>
              <a:t>PKI works like the DMV (Department of Motor Vehicles).</a:t>
            </a:r>
          </a:p>
          <a:p>
            <a:r>
              <a:rPr lang="en-US" altLang="en-US" smtClean="0">
                <a:latin typeface="Arial" panose="020B0604020202020204" pitchFamily="34" charset="0"/>
                <a:ea typeface="ヒラギノ角ゴ Pro W3" pitchFamily="-112" charset="-128"/>
              </a:rPr>
              <a:t>When John goes to register for a driver’s license, he has to prove his identity to the DMV by providing his passport, birth certificate, or other identification documentation. </a:t>
            </a:r>
          </a:p>
          <a:p>
            <a:r>
              <a:rPr lang="en-US" altLang="en-US" smtClean="0">
                <a:latin typeface="Arial" panose="020B0604020202020204" pitchFamily="34" charset="0"/>
                <a:ea typeface="ヒラギノ角ゴ Pro W3" pitchFamily="-112" charset="-128"/>
              </a:rPr>
              <a:t>If the DMV is satisfied with the proof John provides (and John passes a driving test), the DMV will create a driver’s license that can then be used by John to prove his identity. </a:t>
            </a:r>
          </a:p>
          <a:p>
            <a:r>
              <a:rPr lang="en-US" altLang="en-US" smtClean="0">
                <a:latin typeface="Arial" panose="020B0604020202020204" pitchFamily="34" charset="0"/>
                <a:ea typeface="ヒラギノ角ゴ Pro W3" pitchFamily="-112" charset="-128"/>
              </a:rPr>
              <a:t>Whenever John needs to identify himself, he can show his driver’s license. </a:t>
            </a:r>
          </a:p>
          <a:p>
            <a:r>
              <a:rPr lang="en-US" altLang="en-US" smtClean="0">
                <a:latin typeface="Arial" panose="020B0604020202020204" pitchFamily="34" charset="0"/>
                <a:ea typeface="ヒラギノ角ゴ Pro W3" pitchFamily="-112" charset="-128"/>
              </a:rPr>
              <a:t>Although many people may not trust John to identify himself truthfully, they do trust the third party, the DMV.</a:t>
            </a:r>
          </a:p>
          <a:p>
            <a:endParaRPr lang="en-US" altLang="en-US" smtClean="0">
              <a:latin typeface="Arial" panose="020B0604020202020204" pitchFamily="34" charset="0"/>
              <a:ea typeface="ヒラギノ角ゴ Pro W3" pitchFamily="-112" charset="-128"/>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spcBef>
                <a:spcPct val="30000"/>
              </a:spcBef>
              <a:defRPr sz="1200">
                <a:solidFill>
                  <a:schemeClr val="tx1"/>
                </a:solidFill>
                <a:latin typeface="Arial" panose="020B0604020202020204" pitchFamily="34" charset="0"/>
                <a:ea typeface="ヒラギノ角ゴ Pro W3" pitchFamily="-112" charset="-128"/>
              </a:defRPr>
            </a:lvl1pPr>
            <a:lvl2pPr marL="742950" indent="-285750" defTabSz="942975">
              <a:spcBef>
                <a:spcPct val="30000"/>
              </a:spcBef>
              <a:defRPr sz="1200">
                <a:solidFill>
                  <a:schemeClr val="tx1"/>
                </a:solidFill>
                <a:latin typeface="Arial" panose="020B0604020202020204" pitchFamily="34" charset="0"/>
                <a:ea typeface="ヒラギノ角ゴ Pro W3" pitchFamily="-112" charset="-128"/>
              </a:defRPr>
            </a:lvl2pPr>
            <a:lvl3pPr marL="1143000" indent="-228600" defTabSz="942975">
              <a:spcBef>
                <a:spcPct val="30000"/>
              </a:spcBef>
              <a:defRPr sz="1200">
                <a:solidFill>
                  <a:schemeClr val="tx1"/>
                </a:solidFill>
                <a:latin typeface="Arial" panose="020B0604020202020204" pitchFamily="34" charset="0"/>
                <a:ea typeface="ヒラギノ角ゴ Pro W3" pitchFamily="-112" charset="-128"/>
              </a:defRPr>
            </a:lvl3pPr>
            <a:lvl4pPr marL="1600200" indent="-228600" defTabSz="942975">
              <a:spcBef>
                <a:spcPct val="30000"/>
              </a:spcBef>
              <a:defRPr sz="1200">
                <a:solidFill>
                  <a:schemeClr val="tx1"/>
                </a:solidFill>
                <a:latin typeface="Arial" panose="020B0604020202020204" pitchFamily="34" charset="0"/>
                <a:ea typeface="ヒラギノ角ゴ Pro W3" pitchFamily="-112" charset="-128"/>
              </a:defRPr>
            </a:lvl4pPr>
            <a:lvl5pPr marL="2057400" indent="-228600" defTabSz="942975">
              <a:spcBef>
                <a:spcPct val="30000"/>
              </a:spcBef>
              <a:defRPr sz="1200">
                <a:solidFill>
                  <a:schemeClr val="tx1"/>
                </a:solidFill>
                <a:latin typeface="Arial" panose="020B0604020202020204" pitchFamily="34" charset="0"/>
                <a:ea typeface="ヒラギノ角ゴ Pro W3" pitchFamily="-112" charset="-128"/>
              </a:defRPr>
            </a:lvl5pPr>
            <a:lvl6pPr marL="25146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718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290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86200" indent="-228600" defTabSz="942975"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55482C02-7646-44F0-933F-744347F8F93A}" type="slidenum">
              <a:rPr lang="en-US" altLang="en-US" smtClean="0"/>
              <a:pPr>
                <a:spcBef>
                  <a:spcPct val="0"/>
                </a:spcBef>
              </a:pPr>
              <a:t>10</a:t>
            </a:fld>
            <a:endParaRPr lang="en-US" altLang="en-US" smtClean="0"/>
          </a:p>
        </p:txBody>
      </p:sp>
    </p:spTree>
    <p:extLst>
      <p:ext uri="{BB962C8B-B14F-4D97-AF65-F5344CB8AC3E}">
        <p14:creationId xmlns:p14="http://schemas.microsoft.com/office/powerpoint/2010/main" val="362415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ea typeface="ヒラギノ角ゴ Pro W3" pitchFamily="-112" charset="-128"/>
              </a:rPr>
              <a:t>A common usage of LDAP is to provide a "single sign-on" where one password for a user is shared between many services, such as applying a company login code to web pages (so that staff log in only once to company computers, and then are automatically logged into the company intranet)</a:t>
            </a:r>
            <a:endParaRPr lang="en-US" dirty="0"/>
          </a:p>
        </p:txBody>
      </p:sp>
      <p:sp>
        <p:nvSpPr>
          <p:cNvPr id="4" name="Slide Number Placeholder 3"/>
          <p:cNvSpPr>
            <a:spLocks noGrp="1"/>
          </p:cNvSpPr>
          <p:nvPr>
            <p:ph type="sldNum" sz="quarter" idx="10"/>
          </p:nvPr>
        </p:nvSpPr>
        <p:spPr/>
        <p:txBody>
          <a:bodyPr/>
          <a:lstStyle/>
          <a:p>
            <a:fld id="{C98B5189-4E92-A94E-9680-9CCB240BB557}" type="slidenum">
              <a:rPr lang="en-AU" smtClean="0"/>
              <a:t>13</a:t>
            </a:fld>
            <a:endParaRPr lang="en-AU"/>
          </a:p>
        </p:txBody>
      </p:sp>
    </p:spTree>
    <p:extLst>
      <p:ext uri="{BB962C8B-B14F-4D97-AF65-F5344CB8AC3E}">
        <p14:creationId xmlns:p14="http://schemas.microsoft.com/office/powerpoint/2010/main" val="319904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AIP (Application Programming Interface) </a:t>
            </a:r>
            <a:r>
              <a:rPr lang="en-US" sz="1200" u="sng" kern="1200" dirty="0" smtClean="0">
                <a:solidFill>
                  <a:schemeClr val="tx1"/>
                </a:solidFill>
                <a:effectLst/>
                <a:latin typeface="+mn-lt"/>
                <a:ea typeface="+mn-ea"/>
                <a:cs typeface="+mn-cs"/>
                <a:hlinkClick r:id="rId3"/>
              </a:rPr>
              <a:t>https://www.youtube.com/watch?v=B9vPoCOP7oY</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Connect different services to each other. If you build your own APP and you need to provide access to Facebook or twitter from your APP then you will need to use Facebook and twitter API’s to connect your APP with them.in this case you can increase your APP functionality.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API is a messenger who’s take your  request and tell the system what you want to do and then return the response back to you (Like a waiter in a restaurant).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use API in case we have no direct access to the web service. Like when we book a hotel room from booking.com  (Not directly from the hotel website)</a:t>
            </a:r>
          </a:p>
          <a:p>
            <a:r>
              <a:rPr lang="en-US" sz="1200" kern="1200" dirty="0" smtClean="0">
                <a:solidFill>
                  <a:schemeClr val="tx1"/>
                </a:solidFill>
                <a:effectLst/>
                <a:latin typeface="+mn-lt"/>
                <a:ea typeface="+mn-ea"/>
                <a:cs typeface="+mn-cs"/>
              </a:rPr>
              <a:t>Booking.com communicate with the hotels we sites through API’s. </a:t>
            </a:r>
          </a:p>
          <a:p>
            <a:r>
              <a:rPr lang="en-US" sz="1200" kern="1200" dirty="0" smtClean="0">
                <a:solidFill>
                  <a:schemeClr val="tx1"/>
                </a:solidFill>
                <a:effectLst/>
                <a:latin typeface="+mn-lt"/>
                <a:ea typeface="+mn-ea"/>
                <a:cs typeface="+mn-cs"/>
              </a:rPr>
              <a:t> </a:t>
            </a:r>
          </a:p>
          <a:p>
            <a:endParaRPr lang="en-AU"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C98B5189-4E92-A94E-9680-9CCB240BB557}" type="slidenum">
              <a:rPr lang="en-AU" smtClean="0"/>
              <a:t>14</a:t>
            </a:fld>
            <a:endParaRPr lang="en-AU"/>
          </a:p>
        </p:txBody>
      </p:sp>
    </p:spTree>
    <p:extLst>
      <p:ext uri="{BB962C8B-B14F-4D97-AF65-F5344CB8AC3E}">
        <p14:creationId xmlns:p14="http://schemas.microsoft.com/office/powerpoint/2010/main" val="1826889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ounded Rectangle 8"/>
          <p:cNvSpPr/>
          <p:nvPr/>
        </p:nvSpPr>
        <p:spPr>
          <a:xfrm>
            <a:off x="1371600" y="3886200"/>
            <a:ext cx="6400800" cy="1752600"/>
          </a:xfrm>
          <a:prstGeom prst="roundRect">
            <a:avLst>
              <a:gd name="adj" fmla="val 7190"/>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ounded Rectangle 7"/>
          <p:cNvSpPr/>
          <p:nvPr/>
        </p:nvSpPr>
        <p:spPr>
          <a:xfrm>
            <a:off x="685800" y="2130424"/>
            <a:ext cx="7772400" cy="1470025"/>
          </a:xfrm>
          <a:prstGeom prst="roundRect">
            <a:avLst>
              <a:gd name="adj" fmla="val 12411"/>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AU"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nchor="ctr" anchorCtr="0">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dirty="0"/>
          </a:p>
        </p:txBody>
      </p:sp>
      <p:sp>
        <p:nvSpPr>
          <p:cNvPr id="6" name="Rounded Rectangle 5"/>
          <p:cNvSpPr/>
          <p:nvPr userDrawn="1"/>
        </p:nvSpPr>
        <p:spPr>
          <a:xfrm>
            <a:off x="1371600" y="3886200"/>
            <a:ext cx="6400800" cy="1752600"/>
          </a:xfrm>
          <a:prstGeom prst="roundRect">
            <a:avLst>
              <a:gd name="adj" fmla="val 7190"/>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ounded Rectangle 6"/>
          <p:cNvSpPr/>
          <p:nvPr userDrawn="1"/>
        </p:nvSpPr>
        <p:spPr>
          <a:xfrm>
            <a:off x="685800" y="2130424"/>
            <a:ext cx="7772400" cy="1470025"/>
          </a:xfrm>
          <a:prstGeom prst="roundRect">
            <a:avLst>
              <a:gd name="adj" fmla="val 12411"/>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11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r>
              <a:rPr lang="nl-NL" smtClean="0"/>
              <a:t>SIT113/SIT706 Week 4</a:t>
            </a:r>
            <a:endParaRPr lang="en-AU"/>
          </a:p>
        </p:txBody>
      </p:sp>
      <p:sp>
        <p:nvSpPr>
          <p:cNvPr id="7" name="Slide Number Placeholder 6"/>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1293596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r>
              <a:rPr lang="nl-NL" smtClean="0"/>
              <a:t>SIT113/SIT706 Week 4</a:t>
            </a:r>
            <a:endParaRPr lang="en-AU"/>
          </a:p>
        </p:txBody>
      </p:sp>
      <p:sp>
        <p:nvSpPr>
          <p:cNvPr id="7" name="Slide Number Placeholder 6"/>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373940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r>
              <a:rPr lang="nl-NL" smtClean="0"/>
              <a:t>SIT113/SIT706 Week 4</a:t>
            </a:r>
            <a:endParaRPr lang="en-AU"/>
          </a:p>
        </p:txBody>
      </p:sp>
      <p:sp>
        <p:nvSpPr>
          <p:cNvPr id="6" name="Slide Number Placeholder 5"/>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1467039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r>
              <a:rPr lang="nl-NL" smtClean="0"/>
              <a:t>SIT113/SIT706 Week 4</a:t>
            </a:r>
            <a:endParaRPr lang="en-AU"/>
          </a:p>
        </p:txBody>
      </p:sp>
      <p:sp>
        <p:nvSpPr>
          <p:cNvPr id="6" name="Slide Number Placeholder 5"/>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1270557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Rounded Rectangle 7"/>
          <p:cNvSpPr/>
          <p:nvPr userDrawn="1"/>
        </p:nvSpPr>
        <p:spPr>
          <a:xfrm>
            <a:off x="457200" y="1600199"/>
            <a:ext cx="8229600" cy="4525963"/>
          </a:xfrm>
          <a:prstGeom prst="roundRect">
            <a:avLst>
              <a:gd name="adj" fmla="val 3816"/>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p:txBody>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AU" dirty="0"/>
          </a:p>
        </p:txBody>
      </p:sp>
      <p:sp>
        <p:nvSpPr>
          <p:cNvPr id="10" name="Rounded Rectangle 9"/>
          <p:cNvSpPr/>
          <p:nvPr userDrawn="1"/>
        </p:nvSpPr>
        <p:spPr>
          <a:xfrm>
            <a:off x="457201" y="6356349"/>
            <a:ext cx="2133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Rounded Rectangle 10"/>
          <p:cNvSpPr/>
          <p:nvPr userDrawn="1"/>
        </p:nvSpPr>
        <p:spPr>
          <a:xfrm>
            <a:off x="6553200" y="6356349"/>
            <a:ext cx="2133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Rounded Rectangle 11"/>
          <p:cNvSpPr/>
          <p:nvPr userDrawn="1"/>
        </p:nvSpPr>
        <p:spPr>
          <a:xfrm>
            <a:off x="3124200" y="6356350"/>
            <a:ext cx="2895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ounded Rectangle 6"/>
          <p:cNvSpPr/>
          <p:nvPr userDrawn="1"/>
        </p:nvSpPr>
        <p:spPr>
          <a:xfrm>
            <a:off x="457200" y="274638"/>
            <a:ext cx="8229600" cy="1143000"/>
          </a:xfrm>
          <a:prstGeom prst="roundRect">
            <a:avLst>
              <a:gd name="adj" fmla="val 1327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dirty="0" smtClean="0"/>
              <a:t>Click to edit Master title style</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r>
              <a:rPr lang="nl-NL" smtClean="0"/>
              <a:t>SIT113/SIT706 Week 4</a:t>
            </a:r>
            <a:endParaRPr lang="en-AU" dirty="0"/>
          </a:p>
        </p:txBody>
      </p:sp>
      <p:sp>
        <p:nvSpPr>
          <p:cNvPr id="6" name="Slide Number Placeholder 5"/>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492058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ounded Rectangle 7"/>
          <p:cNvSpPr/>
          <p:nvPr userDrawn="1"/>
        </p:nvSpPr>
        <p:spPr>
          <a:xfrm>
            <a:off x="722313" y="4406899"/>
            <a:ext cx="7772400" cy="1362075"/>
          </a:xfrm>
          <a:prstGeom prst="roundRect">
            <a:avLst>
              <a:gd name="adj" fmla="val 1014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722313" y="4406900"/>
            <a:ext cx="7772400" cy="1362075"/>
          </a:xfrm>
        </p:spPr>
        <p:txBody>
          <a:bodyPr anchor="ctr" anchorCtr="0"/>
          <a:lstStyle>
            <a:lvl1pPr algn="ctr">
              <a:defRPr sz="4000" b="1" cap="none"/>
            </a:lvl1pPr>
          </a:lstStyle>
          <a:p>
            <a:r>
              <a:rPr lang="en-AU" dirty="0" smtClean="0"/>
              <a:t>Click to edit Master title style</a:t>
            </a:r>
            <a:endParaRPr lang="en-AU" dirty="0"/>
          </a:p>
        </p:txBody>
      </p:sp>
    </p:spTree>
    <p:extLst>
      <p:ext uri="{BB962C8B-B14F-4D97-AF65-F5344CB8AC3E}">
        <p14:creationId xmlns:p14="http://schemas.microsoft.com/office/powerpoint/2010/main" val="3952721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Rounded Rectangle 7"/>
          <p:cNvSpPr/>
          <p:nvPr/>
        </p:nvSpPr>
        <p:spPr>
          <a:xfrm>
            <a:off x="457200" y="1600199"/>
            <a:ext cx="8229600" cy="4525963"/>
          </a:xfrm>
          <a:prstGeom prst="roundRect">
            <a:avLst>
              <a:gd name="adj" fmla="val 3816"/>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11" name="Rounded Rectangle 10"/>
          <p:cNvSpPr/>
          <p:nvPr/>
        </p:nvSpPr>
        <p:spPr>
          <a:xfrm>
            <a:off x="8319612" y="6356349"/>
            <a:ext cx="367187" cy="365125"/>
          </a:xfrm>
          <a:prstGeom prst="roundRect">
            <a:avLst>
              <a:gd name="adj" fmla="val 50000"/>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Rounded Rectangle 11"/>
          <p:cNvSpPr/>
          <p:nvPr/>
        </p:nvSpPr>
        <p:spPr>
          <a:xfrm>
            <a:off x="5259475" y="6356350"/>
            <a:ext cx="2895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ounded Rectangle 6"/>
          <p:cNvSpPr/>
          <p:nvPr/>
        </p:nvSpPr>
        <p:spPr>
          <a:xfrm>
            <a:off x="457200" y="274638"/>
            <a:ext cx="8229600" cy="1143000"/>
          </a:xfrm>
          <a:prstGeom prst="roundRect">
            <a:avLst>
              <a:gd name="adj" fmla="val 1327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smtClean="0"/>
              <a:t>Click to edit Master title style</a:t>
            </a:r>
            <a:endParaRPr lang="en-AU" dirty="0"/>
          </a:p>
        </p:txBody>
      </p:sp>
      <p:sp>
        <p:nvSpPr>
          <p:cNvPr id="5" name="Footer Placeholder 4"/>
          <p:cNvSpPr>
            <a:spLocks noGrp="1"/>
          </p:cNvSpPr>
          <p:nvPr>
            <p:ph type="ftr" sz="quarter" idx="11"/>
          </p:nvPr>
        </p:nvSpPr>
        <p:spPr>
          <a:xfrm>
            <a:off x="5259475" y="6356350"/>
            <a:ext cx="2895600" cy="365125"/>
          </a:xfrm>
        </p:spPr>
        <p:txBody>
          <a:bodyPr/>
          <a:lstStyle/>
          <a:p>
            <a:r>
              <a:rPr lang="nl-NL" smtClean="0"/>
              <a:t>SIT113/SIT706 Week 8</a:t>
            </a:r>
            <a:endParaRPr lang="en-AU"/>
          </a:p>
        </p:txBody>
      </p:sp>
      <p:sp>
        <p:nvSpPr>
          <p:cNvPr id="6" name="Slide Number Placeholder 5"/>
          <p:cNvSpPr>
            <a:spLocks noGrp="1"/>
          </p:cNvSpPr>
          <p:nvPr>
            <p:ph type="sldNum" sz="quarter" idx="12"/>
          </p:nvPr>
        </p:nvSpPr>
        <p:spPr>
          <a:xfrm>
            <a:off x="8319613" y="6356350"/>
            <a:ext cx="367187" cy="365125"/>
          </a:xfrm>
        </p:spPr>
        <p:txBody>
          <a:bodyPr/>
          <a:lstStyle/>
          <a:p>
            <a:fld id="{DE0A4249-7CEA-DC43-BBD2-27EF023E5D3D}" type="slidenum">
              <a:rPr lang="en-AU" smtClean="0"/>
              <a:pPr/>
              <a:t>‹#›</a:t>
            </a:fld>
            <a:endParaRPr lang="en-AU"/>
          </a:p>
        </p:txBody>
      </p:sp>
      <p:sp>
        <p:nvSpPr>
          <p:cNvPr id="13" name="Rounded Rectangle 12"/>
          <p:cNvSpPr/>
          <p:nvPr/>
        </p:nvSpPr>
        <p:spPr>
          <a:xfrm>
            <a:off x="457200" y="6209920"/>
            <a:ext cx="4646428" cy="648080"/>
          </a:xfrm>
          <a:prstGeom prst="roundRect">
            <a:avLst>
              <a:gd name="adj" fmla="val 20407"/>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4" name="Content Placeholder 13"/>
          <p:cNvSpPr>
            <a:spLocks noGrp="1"/>
          </p:cNvSpPr>
          <p:nvPr>
            <p:ph sz="quarter" idx="13"/>
          </p:nvPr>
        </p:nvSpPr>
        <p:spPr>
          <a:xfrm>
            <a:off x="457200" y="6209920"/>
            <a:ext cx="4646613" cy="648080"/>
          </a:xfrm>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Tree>
    <p:extLst>
      <p:ext uri="{BB962C8B-B14F-4D97-AF65-F5344CB8AC3E}">
        <p14:creationId xmlns:p14="http://schemas.microsoft.com/office/powerpoint/2010/main" val="19992681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ounded Rectangle 7"/>
          <p:cNvSpPr/>
          <p:nvPr/>
        </p:nvSpPr>
        <p:spPr>
          <a:xfrm>
            <a:off x="457200" y="1600199"/>
            <a:ext cx="8229600" cy="4525963"/>
          </a:xfrm>
          <a:prstGeom prst="roundRect">
            <a:avLst>
              <a:gd name="adj" fmla="val 3816"/>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11" name="Rounded Rectangle 10"/>
          <p:cNvSpPr/>
          <p:nvPr/>
        </p:nvSpPr>
        <p:spPr>
          <a:xfrm>
            <a:off x="8319612" y="6356349"/>
            <a:ext cx="367187" cy="365125"/>
          </a:xfrm>
          <a:prstGeom prst="roundRect">
            <a:avLst>
              <a:gd name="adj" fmla="val 50000"/>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Rounded Rectangle 11"/>
          <p:cNvSpPr/>
          <p:nvPr/>
        </p:nvSpPr>
        <p:spPr>
          <a:xfrm>
            <a:off x="5259475" y="6356350"/>
            <a:ext cx="2895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ounded Rectangle 6"/>
          <p:cNvSpPr/>
          <p:nvPr/>
        </p:nvSpPr>
        <p:spPr>
          <a:xfrm>
            <a:off x="457200" y="274638"/>
            <a:ext cx="8229600" cy="1143000"/>
          </a:xfrm>
          <a:prstGeom prst="roundRect">
            <a:avLst>
              <a:gd name="adj" fmla="val 1327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smtClean="0"/>
              <a:t>Click to edit Master title style</a:t>
            </a:r>
            <a:endParaRPr lang="en-AU" dirty="0"/>
          </a:p>
        </p:txBody>
      </p:sp>
      <p:sp>
        <p:nvSpPr>
          <p:cNvPr id="5" name="Footer Placeholder 4"/>
          <p:cNvSpPr>
            <a:spLocks noGrp="1"/>
          </p:cNvSpPr>
          <p:nvPr>
            <p:ph type="ftr" sz="quarter" idx="11"/>
          </p:nvPr>
        </p:nvSpPr>
        <p:spPr>
          <a:xfrm>
            <a:off x="5259475" y="6356350"/>
            <a:ext cx="2895600" cy="365125"/>
          </a:xfrm>
        </p:spPr>
        <p:txBody>
          <a:bodyPr/>
          <a:lstStyle/>
          <a:p>
            <a:r>
              <a:rPr lang="nl-NL" smtClean="0"/>
              <a:t>SIT113/SIT706 Week 4</a:t>
            </a:r>
            <a:endParaRPr lang="en-AU"/>
          </a:p>
        </p:txBody>
      </p:sp>
      <p:sp>
        <p:nvSpPr>
          <p:cNvPr id="6" name="Slide Number Placeholder 5"/>
          <p:cNvSpPr>
            <a:spLocks noGrp="1"/>
          </p:cNvSpPr>
          <p:nvPr>
            <p:ph type="sldNum" sz="quarter" idx="12"/>
          </p:nvPr>
        </p:nvSpPr>
        <p:spPr>
          <a:xfrm>
            <a:off x="8319613" y="6356350"/>
            <a:ext cx="367187" cy="365125"/>
          </a:xfrm>
        </p:spPr>
        <p:txBody>
          <a:bodyPr/>
          <a:lstStyle/>
          <a:p>
            <a:fld id="{DE0A4249-7CEA-DC43-BBD2-27EF023E5D3D}" type="slidenum">
              <a:rPr lang="en-AU" smtClean="0"/>
              <a:pPr/>
              <a:t>‹#›</a:t>
            </a:fld>
            <a:endParaRPr lang="en-AU"/>
          </a:p>
        </p:txBody>
      </p:sp>
      <p:sp>
        <p:nvSpPr>
          <p:cNvPr id="13" name="Rounded Rectangle 12"/>
          <p:cNvSpPr/>
          <p:nvPr/>
        </p:nvSpPr>
        <p:spPr>
          <a:xfrm>
            <a:off x="457200" y="6209920"/>
            <a:ext cx="4646428" cy="648080"/>
          </a:xfrm>
          <a:prstGeom prst="roundRect">
            <a:avLst>
              <a:gd name="adj" fmla="val 20407"/>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4" name="Content Placeholder 13"/>
          <p:cNvSpPr>
            <a:spLocks noGrp="1"/>
          </p:cNvSpPr>
          <p:nvPr>
            <p:ph sz="quarter" idx="13"/>
          </p:nvPr>
        </p:nvSpPr>
        <p:spPr>
          <a:xfrm>
            <a:off x="457200" y="6209920"/>
            <a:ext cx="4646613" cy="648080"/>
          </a:xfrm>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Tree>
    <p:extLst>
      <p:ext uri="{BB962C8B-B14F-4D97-AF65-F5344CB8AC3E}">
        <p14:creationId xmlns:p14="http://schemas.microsoft.com/office/powerpoint/2010/main" val="49205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NO ULO">
    <p:spTree>
      <p:nvGrpSpPr>
        <p:cNvPr id="1" name=""/>
        <p:cNvGrpSpPr/>
        <p:nvPr/>
      </p:nvGrpSpPr>
      <p:grpSpPr>
        <a:xfrm>
          <a:off x="0" y="0"/>
          <a:ext cx="0" cy="0"/>
          <a:chOff x="0" y="0"/>
          <a:chExt cx="0" cy="0"/>
        </a:xfrm>
      </p:grpSpPr>
      <p:sp>
        <p:nvSpPr>
          <p:cNvPr id="8" name="Rounded Rectangle 7"/>
          <p:cNvSpPr/>
          <p:nvPr/>
        </p:nvSpPr>
        <p:spPr>
          <a:xfrm>
            <a:off x="457200" y="1600199"/>
            <a:ext cx="8229600" cy="4525963"/>
          </a:xfrm>
          <a:prstGeom prst="roundRect">
            <a:avLst>
              <a:gd name="adj" fmla="val 3816"/>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p:txBody>
          <a:bodyPr/>
          <a:lstStyle>
            <a:lvl5pPr>
              <a:defRPr sz="18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11" name="Rounded Rectangle 10"/>
          <p:cNvSpPr/>
          <p:nvPr/>
        </p:nvSpPr>
        <p:spPr>
          <a:xfrm>
            <a:off x="8319612" y="6356349"/>
            <a:ext cx="367187" cy="365125"/>
          </a:xfrm>
          <a:prstGeom prst="roundRect">
            <a:avLst>
              <a:gd name="adj" fmla="val 50000"/>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Rounded Rectangle 11"/>
          <p:cNvSpPr/>
          <p:nvPr/>
        </p:nvSpPr>
        <p:spPr>
          <a:xfrm>
            <a:off x="5259475" y="6356350"/>
            <a:ext cx="2895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ounded Rectangle 6"/>
          <p:cNvSpPr/>
          <p:nvPr/>
        </p:nvSpPr>
        <p:spPr>
          <a:xfrm>
            <a:off x="457200" y="274638"/>
            <a:ext cx="8229600" cy="1143000"/>
          </a:xfrm>
          <a:prstGeom prst="roundRect">
            <a:avLst>
              <a:gd name="adj" fmla="val 1327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smtClean="0"/>
              <a:t>Click to edit Master title style</a:t>
            </a:r>
            <a:endParaRPr lang="en-AU" dirty="0"/>
          </a:p>
        </p:txBody>
      </p:sp>
      <p:sp>
        <p:nvSpPr>
          <p:cNvPr id="5" name="Footer Placeholder 4"/>
          <p:cNvSpPr>
            <a:spLocks noGrp="1"/>
          </p:cNvSpPr>
          <p:nvPr>
            <p:ph type="ftr" sz="quarter" idx="11"/>
          </p:nvPr>
        </p:nvSpPr>
        <p:spPr>
          <a:xfrm>
            <a:off x="5259475" y="6356350"/>
            <a:ext cx="2895600" cy="365125"/>
          </a:xfrm>
        </p:spPr>
        <p:txBody>
          <a:bodyPr/>
          <a:lstStyle/>
          <a:p>
            <a:r>
              <a:rPr lang="nl-NL" smtClean="0"/>
              <a:t>SIT113/SIT706 Week 4</a:t>
            </a:r>
            <a:endParaRPr lang="en-AU"/>
          </a:p>
        </p:txBody>
      </p:sp>
      <p:sp>
        <p:nvSpPr>
          <p:cNvPr id="6" name="Slide Number Placeholder 5"/>
          <p:cNvSpPr>
            <a:spLocks noGrp="1"/>
          </p:cNvSpPr>
          <p:nvPr>
            <p:ph type="sldNum" sz="quarter" idx="12"/>
          </p:nvPr>
        </p:nvSpPr>
        <p:spPr>
          <a:xfrm>
            <a:off x="8319613" y="6356350"/>
            <a:ext cx="367187" cy="365125"/>
          </a:xfrm>
        </p:spPr>
        <p:txBody>
          <a:bodyPr/>
          <a:lstStyle/>
          <a:p>
            <a:fld id="{DE0A4249-7CEA-DC43-BBD2-27EF023E5D3D}" type="slidenum">
              <a:rPr lang="en-AU" smtClean="0"/>
              <a:pPr/>
              <a:t>‹#›</a:t>
            </a:fld>
            <a:endParaRPr lang="en-AU"/>
          </a:p>
        </p:txBody>
      </p:sp>
    </p:spTree>
    <p:extLst>
      <p:ext uri="{BB962C8B-B14F-4D97-AF65-F5344CB8AC3E}">
        <p14:creationId xmlns:p14="http://schemas.microsoft.com/office/powerpoint/2010/main" val="308437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Rounded Rectangle 7"/>
          <p:cNvSpPr/>
          <p:nvPr/>
        </p:nvSpPr>
        <p:spPr>
          <a:xfrm>
            <a:off x="722313" y="4406899"/>
            <a:ext cx="7772400" cy="1362075"/>
          </a:xfrm>
          <a:prstGeom prst="roundRect">
            <a:avLst>
              <a:gd name="adj" fmla="val 1014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722313" y="4406900"/>
            <a:ext cx="7772400" cy="1362075"/>
          </a:xfrm>
        </p:spPr>
        <p:txBody>
          <a:bodyPr anchor="ctr" anchorCtr="0"/>
          <a:lstStyle>
            <a:lvl1pPr algn="ctr">
              <a:defRPr sz="4000" b="1" cap="none"/>
            </a:lvl1pPr>
          </a:lstStyle>
          <a:p>
            <a:r>
              <a:rPr lang="en-AU" smtClean="0"/>
              <a:t>Click to edit Master title style</a:t>
            </a:r>
            <a:endParaRPr lang="en-AU" dirty="0"/>
          </a:p>
        </p:txBody>
      </p:sp>
      <p:sp>
        <p:nvSpPr>
          <p:cNvPr id="4" name="Rounded Rectangle 3"/>
          <p:cNvSpPr/>
          <p:nvPr userDrawn="1"/>
        </p:nvSpPr>
        <p:spPr>
          <a:xfrm>
            <a:off x="722313" y="4406899"/>
            <a:ext cx="7772400" cy="1362075"/>
          </a:xfrm>
          <a:prstGeom prst="roundRect">
            <a:avLst>
              <a:gd name="adj" fmla="val 1014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5272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Header">
    <p:spTree>
      <p:nvGrpSpPr>
        <p:cNvPr id="1" name=""/>
        <p:cNvGrpSpPr/>
        <p:nvPr/>
      </p:nvGrpSpPr>
      <p:grpSpPr>
        <a:xfrm>
          <a:off x="0" y="0"/>
          <a:ext cx="0" cy="0"/>
          <a:chOff x="0" y="0"/>
          <a:chExt cx="0" cy="0"/>
        </a:xfrm>
      </p:grpSpPr>
      <p:sp>
        <p:nvSpPr>
          <p:cNvPr id="8" name="Rounded Rectangle 7"/>
          <p:cNvSpPr/>
          <p:nvPr/>
        </p:nvSpPr>
        <p:spPr>
          <a:xfrm>
            <a:off x="722313" y="4406899"/>
            <a:ext cx="7772400" cy="1362075"/>
          </a:xfrm>
          <a:prstGeom prst="roundRect">
            <a:avLst>
              <a:gd name="adj" fmla="val 1014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722313" y="4406900"/>
            <a:ext cx="7772400" cy="1362075"/>
          </a:xfrm>
        </p:spPr>
        <p:txBody>
          <a:bodyPr anchor="ctr" anchorCtr="0"/>
          <a:lstStyle>
            <a:lvl1pPr algn="ctr">
              <a:defRPr sz="4000" b="1" cap="none"/>
            </a:lvl1pPr>
          </a:lstStyle>
          <a:p>
            <a:r>
              <a:rPr lang="en-AU" smtClean="0"/>
              <a:t>Click to edit Master title style</a:t>
            </a:r>
            <a:endParaRPr lang="en-AU" dirty="0"/>
          </a:p>
        </p:txBody>
      </p:sp>
      <p:pic>
        <p:nvPicPr>
          <p:cNvPr id="4" name="Picture 3" descr="Textbook-Cover-Fa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953" y="759207"/>
            <a:ext cx="5763437" cy="3647693"/>
          </a:xfrm>
          <a:prstGeom prst="rect">
            <a:avLst/>
          </a:prstGeom>
        </p:spPr>
      </p:pic>
    </p:spTree>
    <p:extLst>
      <p:ext uri="{BB962C8B-B14F-4D97-AF65-F5344CB8AC3E}">
        <p14:creationId xmlns:p14="http://schemas.microsoft.com/office/powerpoint/2010/main" val="43564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3" name="Rounded Rectangle 12"/>
          <p:cNvSpPr/>
          <p:nvPr/>
        </p:nvSpPr>
        <p:spPr>
          <a:xfrm>
            <a:off x="457200" y="274638"/>
            <a:ext cx="8229600" cy="1143000"/>
          </a:xfrm>
          <a:prstGeom prst="roundRect">
            <a:avLst>
              <a:gd name="adj" fmla="val 13274"/>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7" name="Rounded Rectangle 16"/>
          <p:cNvSpPr/>
          <p:nvPr/>
        </p:nvSpPr>
        <p:spPr>
          <a:xfrm>
            <a:off x="457200" y="1600199"/>
            <a:ext cx="4038600" cy="4525963"/>
          </a:xfrm>
          <a:prstGeom prst="roundRect">
            <a:avLst>
              <a:gd name="adj" fmla="val 3913"/>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8" name="Rounded Rectangle 17"/>
          <p:cNvSpPr/>
          <p:nvPr/>
        </p:nvSpPr>
        <p:spPr>
          <a:xfrm>
            <a:off x="4648200" y="1600200"/>
            <a:ext cx="4038600" cy="4525963"/>
          </a:xfrm>
          <a:prstGeom prst="roundRect">
            <a:avLst>
              <a:gd name="adj" fmla="val 3913"/>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19" name="Rounded Rectangle 18"/>
          <p:cNvSpPr/>
          <p:nvPr/>
        </p:nvSpPr>
        <p:spPr>
          <a:xfrm>
            <a:off x="8319612" y="6356349"/>
            <a:ext cx="367187" cy="365125"/>
          </a:xfrm>
          <a:prstGeom prst="roundRect">
            <a:avLst>
              <a:gd name="adj" fmla="val 50000"/>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ounded Rectangle 19"/>
          <p:cNvSpPr/>
          <p:nvPr/>
        </p:nvSpPr>
        <p:spPr>
          <a:xfrm>
            <a:off x="5259475" y="6356350"/>
            <a:ext cx="2895600" cy="365125"/>
          </a:xfrm>
          <a:prstGeom prst="roundRect">
            <a:avLst>
              <a:gd name="adj" fmla="val 45882"/>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Footer Placeholder 4"/>
          <p:cNvSpPr>
            <a:spLocks noGrp="1"/>
          </p:cNvSpPr>
          <p:nvPr>
            <p:ph type="ftr" sz="quarter" idx="11"/>
          </p:nvPr>
        </p:nvSpPr>
        <p:spPr>
          <a:xfrm>
            <a:off x="5259475" y="6356350"/>
            <a:ext cx="2895600" cy="365125"/>
          </a:xfrm>
        </p:spPr>
        <p:txBody>
          <a:bodyPr/>
          <a:lstStyle/>
          <a:p>
            <a:r>
              <a:rPr lang="nl-NL" smtClean="0"/>
              <a:t>SIT113/SIT706 Week 4</a:t>
            </a:r>
            <a:endParaRPr lang="en-AU"/>
          </a:p>
        </p:txBody>
      </p:sp>
      <p:sp>
        <p:nvSpPr>
          <p:cNvPr id="22" name="Slide Number Placeholder 5"/>
          <p:cNvSpPr>
            <a:spLocks noGrp="1"/>
          </p:cNvSpPr>
          <p:nvPr>
            <p:ph type="sldNum" sz="quarter" idx="12"/>
          </p:nvPr>
        </p:nvSpPr>
        <p:spPr>
          <a:xfrm>
            <a:off x="8319613" y="6356350"/>
            <a:ext cx="367187" cy="365125"/>
          </a:xfrm>
        </p:spPr>
        <p:txBody>
          <a:bodyPr/>
          <a:lstStyle/>
          <a:p>
            <a:fld id="{DE0A4249-7CEA-DC43-BBD2-27EF023E5D3D}" type="slidenum">
              <a:rPr lang="en-AU" smtClean="0"/>
              <a:pPr/>
              <a:t>‹#›</a:t>
            </a:fld>
            <a:endParaRPr lang="en-AU"/>
          </a:p>
        </p:txBody>
      </p:sp>
      <p:sp>
        <p:nvSpPr>
          <p:cNvPr id="23" name="Rounded Rectangle 22"/>
          <p:cNvSpPr/>
          <p:nvPr/>
        </p:nvSpPr>
        <p:spPr>
          <a:xfrm>
            <a:off x="457200" y="6209920"/>
            <a:ext cx="4646428" cy="648080"/>
          </a:xfrm>
          <a:prstGeom prst="roundRect">
            <a:avLst>
              <a:gd name="adj" fmla="val 20407"/>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Content Placeholder 13"/>
          <p:cNvSpPr>
            <a:spLocks noGrp="1"/>
          </p:cNvSpPr>
          <p:nvPr>
            <p:ph sz="quarter" idx="13"/>
          </p:nvPr>
        </p:nvSpPr>
        <p:spPr>
          <a:xfrm>
            <a:off x="457200" y="6209920"/>
            <a:ext cx="4646613" cy="648080"/>
          </a:xfrm>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Tree>
    <p:extLst>
      <p:ext uri="{BB962C8B-B14F-4D97-AF65-F5344CB8AC3E}">
        <p14:creationId xmlns:p14="http://schemas.microsoft.com/office/powerpoint/2010/main" val="102328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r>
              <a:rPr lang="nl-NL" smtClean="0"/>
              <a:t>SIT113/SIT706 Week 4</a:t>
            </a:r>
            <a:endParaRPr lang="en-AU"/>
          </a:p>
        </p:txBody>
      </p:sp>
      <p:sp>
        <p:nvSpPr>
          <p:cNvPr id="9" name="Slide Number Placeholder 8"/>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17556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r>
              <a:rPr lang="nl-NL" smtClean="0"/>
              <a:t>SIT113/SIT706 Week 4</a:t>
            </a:r>
            <a:endParaRPr lang="en-AU"/>
          </a:p>
        </p:txBody>
      </p:sp>
      <p:sp>
        <p:nvSpPr>
          <p:cNvPr id="5" name="Slide Number Placeholder 4"/>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1936957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p>
        </p:txBody>
      </p:sp>
      <p:sp>
        <p:nvSpPr>
          <p:cNvPr id="3" name="Footer Placeholder 2"/>
          <p:cNvSpPr>
            <a:spLocks noGrp="1"/>
          </p:cNvSpPr>
          <p:nvPr>
            <p:ph type="ftr" sz="quarter" idx="11"/>
          </p:nvPr>
        </p:nvSpPr>
        <p:spPr/>
        <p:txBody>
          <a:bodyPr/>
          <a:lstStyle/>
          <a:p>
            <a:r>
              <a:rPr lang="nl-NL" smtClean="0"/>
              <a:t>SIT113/SIT706 Week 4</a:t>
            </a:r>
            <a:endParaRPr lang="en-AU"/>
          </a:p>
        </p:txBody>
      </p:sp>
      <p:sp>
        <p:nvSpPr>
          <p:cNvPr id="4" name="Slide Number Placeholder 3"/>
          <p:cNvSpPr>
            <a:spLocks noGrp="1"/>
          </p:cNvSpPr>
          <p:nvPr>
            <p:ph type="sldNum" sz="quarter" idx="12"/>
          </p:nvPr>
        </p:nvSpPr>
        <p:spPr/>
        <p:txBody>
          <a:bodyPr/>
          <a:lstStyle/>
          <a:p>
            <a:fld id="{DE0A4249-7CEA-DC43-BBD2-27EF023E5D3D}" type="slidenum">
              <a:rPr lang="en-AU" smtClean="0"/>
              <a:t>‹#›</a:t>
            </a:fld>
            <a:endParaRPr lang="en-AU"/>
          </a:p>
        </p:txBody>
      </p:sp>
    </p:spTree>
    <p:extLst>
      <p:ext uri="{BB962C8B-B14F-4D97-AF65-F5344CB8AC3E}">
        <p14:creationId xmlns:p14="http://schemas.microsoft.com/office/powerpoint/2010/main" val="425310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nl-NL" smtClean="0"/>
              <a:t>SIT113/SIT706 Week 4</a:t>
            </a:r>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DE0A4249-7CEA-DC43-BBD2-27EF023E5D3D}" type="slidenum">
              <a:rPr lang="en-AU" smtClean="0"/>
              <a:pPr/>
              <a:t>‹#›</a:t>
            </a:fld>
            <a:endParaRPr lang="en-AU"/>
          </a:p>
        </p:txBody>
      </p:sp>
    </p:spTree>
    <p:extLst>
      <p:ext uri="{BB962C8B-B14F-4D97-AF65-F5344CB8AC3E}">
        <p14:creationId xmlns:p14="http://schemas.microsoft.com/office/powerpoint/2010/main" val="2289528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51" r:id="rId15"/>
    <p:sldLayoutId id="2147483675" r:id="rId16"/>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ooking.com/"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EJd8zqN3zT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fileformat.info/tool/hash.ht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10000"/>
          </a:bodyPr>
          <a:lstStyle/>
          <a:p>
            <a:r>
              <a:rPr lang="en-AU" dirty="0" smtClean="0"/>
              <a:t>Data in its default format is known as ‘</a:t>
            </a:r>
            <a:r>
              <a:rPr lang="en-AU" dirty="0" smtClean="0">
                <a:solidFill>
                  <a:srgbClr val="FF0000"/>
                </a:solidFill>
              </a:rPr>
              <a:t>plaintext</a:t>
            </a:r>
            <a:r>
              <a:rPr lang="en-AU" dirty="0" smtClean="0"/>
              <a:t>’</a:t>
            </a:r>
          </a:p>
          <a:p>
            <a:pPr lvl="1"/>
            <a:r>
              <a:rPr lang="en-AU" dirty="0" smtClean="0"/>
              <a:t>Vulnerable to unauthorized access over a network</a:t>
            </a:r>
          </a:p>
          <a:p>
            <a:r>
              <a:rPr lang="en-AU" dirty="0" smtClean="0">
                <a:solidFill>
                  <a:srgbClr val="FF0000"/>
                </a:solidFill>
              </a:rPr>
              <a:t>Encryption</a:t>
            </a:r>
            <a:r>
              <a:rPr lang="en-AU" dirty="0" smtClean="0"/>
              <a:t> mechanisms used to </a:t>
            </a:r>
            <a:r>
              <a:rPr lang="en-AU" dirty="0" smtClean="0">
                <a:solidFill>
                  <a:srgbClr val="FF0000"/>
                </a:solidFill>
              </a:rPr>
              <a:t>protect the confidentiality </a:t>
            </a:r>
            <a:r>
              <a:rPr lang="en-AU" dirty="0" smtClean="0"/>
              <a:t>and </a:t>
            </a:r>
            <a:r>
              <a:rPr lang="en-AU" dirty="0" smtClean="0">
                <a:solidFill>
                  <a:srgbClr val="FF0000"/>
                </a:solidFill>
              </a:rPr>
              <a:t>integrity</a:t>
            </a:r>
            <a:r>
              <a:rPr lang="en-AU" dirty="0" smtClean="0"/>
              <a:t> of data, encoding plaintext into a protected and unreadable format known as ‘</a:t>
            </a:r>
            <a:r>
              <a:rPr lang="en-AU" dirty="0" err="1" smtClean="0">
                <a:solidFill>
                  <a:srgbClr val="FF0000"/>
                </a:solidFill>
              </a:rPr>
              <a:t>ciphertext</a:t>
            </a:r>
            <a:r>
              <a:rPr lang="en-AU" dirty="0" smtClean="0"/>
              <a:t>’</a:t>
            </a:r>
          </a:p>
          <a:p>
            <a:pPr lvl="1"/>
            <a:r>
              <a:rPr lang="en-AU" dirty="0" smtClean="0"/>
              <a:t>An ‘</a:t>
            </a:r>
            <a:r>
              <a:rPr lang="en-AU" dirty="0" smtClean="0">
                <a:solidFill>
                  <a:srgbClr val="FF0000"/>
                </a:solidFill>
              </a:rPr>
              <a:t>encryption key</a:t>
            </a:r>
            <a:r>
              <a:rPr lang="en-AU" dirty="0" smtClean="0"/>
              <a:t>’ is also used as input to the encryption mechanism to make the encryption unique and control who can decrypt the </a:t>
            </a:r>
            <a:r>
              <a:rPr lang="en-AU" dirty="0" err="1" smtClean="0"/>
              <a:t>ciphertext</a:t>
            </a:r>
            <a:r>
              <a:rPr lang="en-AU" dirty="0" smtClean="0"/>
              <a:t>, returning it to plaintext</a:t>
            </a:r>
          </a:p>
          <a:p>
            <a:r>
              <a:rPr lang="en-AU" dirty="0" smtClean="0"/>
              <a:t>Two basic approaches:</a:t>
            </a:r>
          </a:p>
          <a:p>
            <a:pPr lvl="1"/>
            <a:r>
              <a:rPr lang="en-AU" b="1" dirty="0" smtClean="0">
                <a:solidFill>
                  <a:srgbClr val="FF0000"/>
                </a:solidFill>
              </a:rPr>
              <a:t>Symmetric Encryption</a:t>
            </a:r>
            <a:r>
              <a:rPr lang="en-AU" dirty="0" smtClean="0"/>
              <a:t>, also known as </a:t>
            </a:r>
            <a:r>
              <a:rPr lang="en-AU" dirty="0" smtClean="0">
                <a:solidFill>
                  <a:srgbClr val="FF0000"/>
                </a:solidFill>
              </a:rPr>
              <a:t>secret key cryptography</a:t>
            </a:r>
            <a:r>
              <a:rPr lang="en-AU" dirty="0" smtClean="0"/>
              <a:t>, uses the same/shared key to encrypt and decrypt the data</a:t>
            </a:r>
          </a:p>
          <a:p>
            <a:pPr lvl="1"/>
            <a:r>
              <a:rPr lang="en-AU" b="1" dirty="0" smtClean="0">
                <a:solidFill>
                  <a:srgbClr val="FF0000"/>
                </a:solidFill>
              </a:rPr>
              <a:t>Asymmetric Encryption</a:t>
            </a:r>
            <a:r>
              <a:rPr lang="en-AU" dirty="0" smtClean="0"/>
              <a:t>, also known as </a:t>
            </a:r>
            <a:r>
              <a:rPr lang="en-AU" dirty="0" smtClean="0">
                <a:solidFill>
                  <a:srgbClr val="FF0000"/>
                </a:solidFill>
              </a:rPr>
              <a:t>public key cryptography</a:t>
            </a:r>
            <a:r>
              <a:rPr lang="en-AU" dirty="0" smtClean="0"/>
              <a:t>, uses different keys to encrypt and decrypt the data</a:t>
            </a:r>
          </a:p>
        </p:txBody>
      </p:sp>
      <p:sp>
        <p:nvSpPr>
          <p:cNvPr id="3" name="Title 2"/>
          <p:cNvSpPr>
            <a:spLocks noGrp="1"/>
          </p:cNvSpPr>
          <p:nvPr>
            <p:ph type="title"/>
          </p:nvPr>
        </p:nvSpPr>
        <p:spPr/>
        <p:txBody>
          <a:bodyPr/>
          <a:lstStyle/>
          <a:p>
            <a:r>
              <a:rPr lang="en-AU" dirty="0" smtClean="0"/>
              <a:t>Encryption</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 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1</a:t>
            </a:fld>
            <a:endParaRPr lang="en-AU"/>
          </a:p>
        </p:txBody>
      </p:sp>
    </p:spTree>
    <p:extLst>
      <p:ext uri="{BB962C8B-B14F-4D97-AF65-F5344CB8AC3E}">
        <p14:creationId xmlns:p14="http://schemas.microsoft.com/office/powerpoint/2010/main" val="20582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544033"/>
            <a:ext cx="8229600" cy="563563"/>
          </a:xfrm>
        </p:spPr>
        <p:txBody>
          <a:bodyPr>
            <a:normAutofit fontScale="90000"/>
          </a:bodyPr>
          <a:lstStyle/>
          <a:p>
            <a:r>
              <a:rPr lang="en-US" altLang="en-US" dirty="0" smtClean="0">
                <a:ea typeface="ヒラギノ角ゴ Pro W3" pitchFamily="-112" charset="-128"/>
              </a:rPr>
              <a:t>Basics of Public Key Infrastructures</a:t>
            </a:r>
          </a:p>
        </p:txBody>
      </p:sp>
      <p:sp>
        <p:nvSpPr>
          <p:cNvPr id="19459" name="Content Placeholder 2"/>
          <p:cNvSpPr>
            <a:spLocks noGrp="1"/>
          </p:cNvSpPr>
          <p:nvPr>
            <p:ph idx="1"/>
          </p:nvPr>
        </p:nvSpPr>
        <p:spPr>
          <a:xfrm>
            <a:off x="457200" y="1570038"/>
            <a:ext cx="8229600" cy="4525962"/>
          </a:xfrm>
        </p:spPr>
        <p:txBody>
          <a:bodyPr>
            <a:normAutofit lnSpcReduction="10000"/>
          </a:bodyPr>
          <a:lstStyle/>
          <a:p>
            <a:r>
              <a:rPr lang="en-US" altLang="en-US" dirty="0" smtClean="0">
                <a:ea typeface="ヒラギノ角ゴ Pro W3" pitchFamily="-112" charset="-128"/>
              </a:rPr>
              <a:t>PKI environments use entities called </a:t>
            </a:r>
            <a:r>
              <a:rPr lang="en-US" altLang="en-US" dirty="0" smtClean="0">
                <a:solidFill>
                  <a:srgbClr val="FF0000"/>
                </a:solidFill>
                <a:ea typeface="ヒラギノ角ゴ Pro W3" pitchFamily="-112" charset="-128"/>
              </a:rPr>
              <a:t>registration authorities</a:t>
            </a:r>
            <a:r>
              <a:rPr lang="en-US" altLang="en-US" dirty="0" smtClean="0">
                <a:ea typeface="ヒラギノ角ゴ Pro W3" pitchFamily="-112" charset="-128"/>
              </a:rPr>
              <a:t> (</a:t>
            </a:r>
            <a:r>
              <a:rPr lang="en-US" altLang="en-US" u="sng" dirty="0" smtClean="0">
                <a:ea typeface="ヒラギノ角ゴ Pro W3" pitchFamily="-112" charset="-128"/>
              </a:rPr>
              <a:t>RAs</a:t>
            </a:r>
            <a:r>
              <a:rPr lang="en-US" altLang="en-US" dirty="0" smtClean="0">
                <a:ea typeface="ヒラギノ角ゴ Pro W3" pitchFamily="-112" charset="-128"/>
              </a:rPr>
              <a:t>) and </a:t>
            </a:r>
            <a:r>
              <a:rPr lang="en-US" altLang="en-US" dirty="0" smtClean="0">
                <a:solidFill>
                  <a:srgbClr val="FF0000"/>
                </a:solidFill>
                <a:ea typeface="ヒラギノ角ゴ Pro W3" pitchFamily="-112" charset="-128"/>
              </a:rPr>
              <a:t>certificate authorities </a:t>
            </a:r>
            <a:r>
              <a:rPr lang="en-US" altLang="en-US" dirty="0" smtClean="0">
                <a:ea typeface="ヒラギノ角ゴ Pro W3" pitchFamily="-112" charset="-128"/>
              </a:rPr>
              <a:t>(</a:t>
            </a:r>
            <a:r>
              <a:rPr lang="en-US" altLang="en-US" u="sng" dirty="0" smtClean="0">
                <a:ea typeface="ヒラギノ角ゴ Pro W3" pitchFamily="-112" charset="-128"/>
              </a:rPr>
              <a:t>CAs</a:t>
            </a:r>
            <a:r>
              <a:rPr lang="en-US" altLang="en-US" dirty="0" smtClean="0">
                <a:ea typeface="ヒラギノ角ゴ Pro W3" pitchFamily="-112" charset="-128"/>
              </a:rPr>
              <a:t>).</a:t>
            </a:r>
          </a:p>
          <a:p>
            <a:r>
              <a:rPr lang="en-US" altLang="en-US" dirty="0" smtClean="0">
                <a:ea typeface="ヒラギノ角ゴ Pro W3" pitchFamily="-112" charset="-128"/>
              </a:rPr>
              <a:t>PKIs work like the DMV </a:t>
            </a:r>
            <a:r>
              <a:rPr lang="en-US" altLang="en-US" sz="1400" dirty="0" smtClean="0">
                <a:ea typeface="ヒラギノ角ゴ Pro W3" pitchFamily="-112" charset="-128"/>
              </a:rPr>
              <a:t>(Department of Motor Vehicles)</a:t>
            </a:r>
            <a:r>
              <a:rPr lang="en-US" altLang="en-US" dirty="0" smtClean="0">
                <a:ea typeface="ヒラギノ角ゴ Pro W3" pitchFamily="-112" charset="-128"/>
              </a:rPr>
              <a:t>.</a:t>
            </a:r>
          </a:p>
          <a:p>
            <a:pPr lvl="1"/>
            <a:r>
              <a:rPr lang="en-US" altLang="en-US" dirty="0" smtClean="0">
                <a:ea typeface="ヒラギノ角ゴ Pro W3" pitchFamily="-112" charset="-128"/>
              </a:rPr>
              <a:t>You </a:t>
            </a:r>
            <a:r>
              <a:rPr lang="en-US" altLang="en-US" dirty="0" smtClean="0">
                <a:solidFill>
                  <a:srgbClr val="FF0000"/>
                </a:solidFill>
                <a:ea typeface="ヒラギノ角ゴ Pro W3" pitchFamily="-112" charset="-128"/>
              </a:rPr>
              <a:t>prove you who you are to the DMV </a:t>
            </a:r>
            <a:r>
              <a:rPr lang="en-US" altLang="en-US" dirty="0" smtClean="0">
                <a:ea typeface="ヒラギノ角ゴ Pro W3" pitchFamily="-112" charset="-128"/>
              </a:rPr>
              <a:t>by bringing the information they require.</a:t>
            </a:r>
          </a:p>
          <a:p>
            <a:pPr lvl="1"/>
            <a:r>
              <a:rPr lang="en-US" altLang="en-US" dirty="0" smtClean="0">
                <a:ea typeface="ヒラギノ角ゴ Pro W3" pitchFamily="-112" charset="-128"/>
              </a:rPr>
              <a:t>If </a:t>
            </a:r>
            <a:r>
              <a:rPr lang="en-US" altLang="en-US" dirty="0" err="1" smtClean="0">
                <a:ea typeface="ヒラギノ角ゴ Pro W3" pitchFamily="-112" charset="-128"/>
              </a:rPr>
              <a:t>yzxb</a:t>
            </a:r>
            <a:r>
              <a:rPr lang="en-US" altLang="en-US" dirty="0" smtClean="0">
                <a:ea typeface="ヒラギノ角ゴ Pro W3" pitchFamily="-112" charset="-128"/>
              </a:rPr>
              <a:t>, re </a:t>
            </a:r>
            <a:r>
              <a:rPr lang="en-US" altLang="en-US" dirty="0" err="1" smtClean="0">
                <a:ea typeface="ヒラギノ角ゴ Pro W3" pitchFamily="-112" charset="-128"/>
              </a:rPr>
              <a:t>zou</a:t>
            </a:r>
            <a:r>
              <a:rPr lang="en-US" altLang="en-US" dirty="0" smtClean="0">
                <a:ea typeface="ヒラギノ角ゴ Pro W3" pitchFamily="-112" charset="-128"/>
              </a:rPr>
              <a:t> have met the requirements, you are </a:t>
            </a:r>
            <a:r>
              <a:rPr lang="en-US" altLang="en-US" dirty="0" smtClean="0">
                <a:solidFill>
                  <a:srgbClr val="FF0000"/>
                </a:solidFill>
                <a:ea typeface="ヒラギノ角ゴ Pro W3" pitchFamily="-112" charset="-128"/>
              </a:rPr>
              <a:t>issued an Identification card.</a:t>
            </a:r>
          </a:p>
          <a:p>
            <a:pPr lvl="1"/>
            <a:r>
              <a:rPr lang="en-US" altLang="en-US" dirty="0" smtClean="0">
                <a:ea typeface="ヒラギノ角ゴ Pro W3" pitchFamily="-112" charset="-128"/>
              </a:rPr>
              <a:t>When people ask you who you are, you </a:t>
            </a:r>
            <a:r>
              <a:rPr lang="en-US" altLang="en-US" dirty="0" smtClean="0">
                <a:solidFill>
                  <a:srgbClr val="FF0000"/>
                </a:solidFill>
                <a:ea typeface="ヒラギノ角ゴ Pro W3" pitchFamily="-112" charset="-128"/>
              </a:rPr>
              <a:t>show the ID from the DMV.</a:t>
            </a:r>
          </a:p>
          <a:p>
            <a:pPr lvl="1"/>
            <a:r>
              <a:rPr lang="en-US" altLang="en-US" dirty="0" smtClean="0">
                <a:ea typeface="ヒラギノ角ゴ Pro W3" pitchFamily="-112" charset="-128"/>
              </a:rPr>
              <a:t>They should now believe you are who you say you are.</a:t>
            </a:r>
          </a:p>
          <a:p>
            <a:r>
              <a:rPr lang="en-US" altLang="en-US" dirty="0" smtClean="0">
                <a:ea typeface="ヒラギノ角ゴ Pro W3" pitchFamily="-112" charset="-128"/>
              </a:rPr>
              <a:t>PKI helps </a:t>
            </a:r>
            <a:r>
              <a:rPr lang="en-US" altLang="en-US" dirty="0" smtClean="0">
                <a:solidFill>
                  <a:srgbClr val="FF0000"/>
                </a:solidFill>
                <a:ea typeface="ヒラギノ角ゴ Pro W3" pitchFamily="-112" charset="-128"/>
              </a:rPr>
              <a:t>prevent a man-in-the-middle attack</a:t>
            </a:r>
            <a:r>
              <a:rPr lang="en-US" altLang="en-US" dirty="0" smtClean="0">
                <a:ea typeface="ヒラギノ角ゴ Pro W3" pitchFamily="-112" charset="-128"/>
              </a:rPr>
              <a:t>.</a:t>
            </a:r>
          </a:p>
        </p:txBody>
      </p:sp>
    </p:spTree>
    <p:extLst>
      <p:ext uri="{BB962C8B-B14F-4D97-AF65-F5344CB8AC3E}">
        <p14:creationId xmlns:p14="http://schemas.microsoft.com/office/powerpoint/2010/main" val="664455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581664"/>
            <a:ext cx="8229600" cy="4774685"/>
          </a:xfrm>
        </p:spPr>
        <p:txBody>
          <a:bodyPr>
            <a:normAutofit fontScale="92500" lnSpcReduction="20000"/>
          </a:bodyPr>
          <a:lstStyle/>
          <a:p>
            <a:r>
              <a:rPr lang="en-AU" dirty="0" smtClean="0"/>
              <a:t>Provides data authenticity and integrity through authentication.</a:t>
            </a:r>
          </a:p>
          <a:p>
            <a:r>
              <a:rPr lang="en-US" dirty="0" smtClean="0"/>
              <a:t>A </a:t>
            </a:r>
            <a:r>
              <a:rPr lang="en-US" dirty="0">
                <a:solidFill>
                  <a:srgbClr val="FF0000"/>
                </a:solidFill>
              </a:rPr>
              <a:t>message is assigned a digital signature prior to transmission</a:t>
            </a:r>
            <a:r>
              <a:rPr lang="en-US" dirty="0"/>
              <a:t>, which is then rendered invalid if the message experiences any </a:t>
            </a:r>
            <a:r>
              <a:rPr lang="en-US" dirty="0" smtClean="0"/>
              <a:t>unauthorized </a:t>
            </a:r>
            <a:r>
              <a:rPr lang="en-US" dirty="0"/>
              <a:t>modifications</a:t>
            </a:r>
            <a:r>
              <a:rPr lang="en-US" dirty="0" smtClean="0"/>
              <a:t>.</a:t>
            </a:r>
          </a:p>
          <a:p>
            <a:r>
              <a:rPr lang="en-US" dirty="0" smtClean="0"/>
              <a:t> </a:t>
            </a:r>
            <a:r>
              <a:rPr lang="en-US" dirty="0">
                <a:solidFill>
                  <a:srgbClr val="FF0000"/>
                </a:solidFill>
              </a:rPr>
              <a:t>A digital signature provides evidence that the message received is the same as the one created by its rightful sender.</a:t>
            </a:r>
          </a:p>
          <a:p>
            <a:r>
              <a:rPr lang="en-US" dirty="0">
                <a:solidFill>
                  <a:srgbClr val="FF0000"/>
                </a:solidFill>
              </a:rPr>
              <a:t>Both hashing and </a:t>
            </a:r>
            <a:r>
              <a:rPr lang="en-US" dirty="0" smtClean="0">
                <a:solidFill>
                  <a:srgbClr val="FF0000"/>
                </a:solidFill>
              </a:rPr>
              <a:t>encryption </a:t>
            </a:r>
            <a:r>
              <a:rPr lang="en-US" dirty="0">
                <a:solidFill>
                  <a:srgbClr val="FF0000"/>
                </a:solidFill>
              </a:rPr>
              <a:t>are involved in the creation of a digital signature</a:t>
            </a:r>
            <a:endParaRPr lang="en-AU" dirty="0" smtClean="0">
              <a:solidFill>
                <a:srgbClr val="FF0000"/>
              </a:solidFill>
            </a:endParaRPr>
          </a:p>
          <a:p>
            <a:pPr lvl="1"/>
            <a:r>
              <a:rPr lang="en-AU" dirty="0" smtClean="0"/>
              <a:t>Message is assigned a digital signature prior to transmission</a:t>
            </a:r>
            <a:r>
              <a:rPr lang="en-AU" dirty="0"/>
              <a:t> </a:t>
            </a:r>
            <a:r>
              <a:rPr lang="en-AU" dirty="0" smtClean="0"/>
              <a:t>which is rendered invalid if any unauthorised modifications are made</a:t>
            </a:r>
          </a:p>
        </p:txBody>
      </p:sp>
      <p:sp>
        <p:nvSpPr>
          <p:cNvPr id="3" name="Title 2"/>
          <p:cNvSpPr>
            <a:spLocks noGrp="1"/>
          </p:cNvSpPr>
          <p:nvPr>
            <p:ph type="title"/>
          </p:nvPr>
        </p:nvSpPr>
        <p:spPr>
          <a:xfrm>
            <a:off x="457200" y="1634"/>
            <a:ext cx="8229600" cy="1143000"/>
          </a:xfrm>
        </p:spPr>
        <p:txBody>
          <a:bodyPr/>
          <a:lstStyle/>
          <a:p>
            <a:r>
              <a:rPr lang="en-AU" dirty="0" smtClean="0"/>
              <a:t>Digital Signature</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SIT113/Week </a:t>
            </a:r>
            <a:r>
              <a:rPr lang="nl-NL" dirty="0"/>
              <a:t>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11</a:t>
            </a:fld>
            <a:endParaRPr lang="en-AU"/>
          </a:p>
        </p:txBody>
      </p:sp>
    </p:spTree>
    <p:extLst>
      <p:ext uri="{BB962C8B-B14F-4D97-AF65-F5344CB8AC3E}">
        <p14:creationId xmlns:p14="http://schemas.microsoft.com/office/powerpoint/2010/main" val="2903286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10000"/>
          </a:bodyPr>
          <a:lstStyle/>
          <a:p>
            <a:r>
              <a:rPr lang="en-AU" dirty="0" smtClean="0"/>
              <a:t>Encompasses components and </a:t>
            </a:r>
            <a:r>
              <a:rPr lang="en-AU" dirty="0" smtClean="0">
                <a:solidFill>
                  <a:srgbClr val="FF0000"/>
                </a:solidFill>
              </a:rPr>
              <a:t>policies</a:t>
            </a:r>
            <a:r>
              <a:rPr lang="en-AU" dirty="0" smtClean="0"/>
              <a:t> to </a:t>
            </a:r>
            <a:r>
              <a:rPr lang="en-AU" dirty="0" smtClean="0">
                <a:solidFill>
                  <a:srgbClr val="FF0000"/>
                </a:solidFill>
              </a:rPr>
              <a:t>control and track user identities and privileges</a:t>
            </a:r>
          </a:p>
          <a:p>
            <a:pPr lvl="1"/>
            <a:r>
              <a:rPr lang="en-AU" b="1" u="sng" dirty="0" smtClean="0">
                <a:solidFill>
                  <a:srgbClr val="FF0000"/>
                </a:solidFill>
              </a:rPr>
              <a:t>Authentication</a:t>
            </a:r>
            <a:r>
              <a:rPr lang="en-AU" dirty="0" smtClean="0"/>
              <a:t>: checking users are who they claim to be, most commonly </a:t>
            </a:r>
            <a:r>
              <a:rPr lang="en-AU" dirty="0" smtClean="0">
                <a:solidFill>
                  <a:srgbClr val="FF0000"/>
                </a:solidFill>
              </a:rPr>
              <a:t>username and password</a:t>
            </a:r>
            <a:r>
              <a:rPr lang="en-AU" dirty="0" smtClean="0"/>
              <a:t>, but can also support </a:t>
            </a:r>
            <a:r>
              <a:rPr lang="en-AU" dirty="0" smtClean="0">
                <a:solidFill>
                  <a:srgbClr val="FF0000"/>
                </a:solidFill>
              </a:rPr>
              <a:t>digital signatures, digital certificates, biometrics, specialised software such as voice analysis</a:t>
            </a:r>
            <a:r>
              <a:rPr lang="en-AU" dirty="0" smtClean="0"/>
              <a:t>, and locking user accounts to registered network addresses (IP or MAC)</a:t>
            </a:r>
          </a:p>
          <a:p>
            <a:pPr lvl="1"/>
            <a:r>
              <a:rPr lang="en-AU" b="1" u="sng" dirty="0" smtClean="0">
                <a:solidFill>
                  <a:srgbClr val="FF0000"/>
                </a:solidFill>
              </a:rPr>
              <a:t>Authorization</a:t>
            </a:r>
            <a:r>
              <a:rPr lang="en-AU" dirty="0" smtClean="0"/>
              <a:t>: defines granularity for </a:t>
            </a:r>
            <a:r>
              <a:rPr lang="en-AU" dirty="0" smtClean="0">
                <a:solidFill>
                  <a:srgbClr val="FF0000"/>
                </a:solidFill>
              </a:rPr>
              <a:t>access controls </a:t>
            </a:r>
            <a:r>
              <a:rPr lang="en-AU" dirty="0" smtClean="0"/>
              <a:t>and oversees </a:t>
            </a:r>
            <a:r>
              <a:rPr lang="en-AU" dirty="0" smtClean="0">
                <a:solidFill>
                  <a:srgbClr val="FF0000"/>
                </a:solidFill>
              </a:rPr>
              <a:t>relationships between identities, access control rights, and IT resource availability</a:t>
            </a:r>
          </a:p>
          <a:p>
            <a:pPr lvl="1"/>
            <a:r>
              <a:rPr lang="en-AU" b="1" u="sng" dirty="0" smtClean="0">
                <a:solidFill>
                  <a:srgbClr val="FF0000"/>
                </a:solidFill>
              </a:rPr>
              <a:t>User Management</a:t>
            </a:r>
            <a:r>
              <a:rPr lang="en-AU" dirty="0" smtClean="0"/>
              <a:t>: </a:t>
            </a:r>
            <a:r>
              <a:rPr lang="en-AU" dirty="0" smtClean="0">
                <a:solidFill>
                  <a:srgbClr val="FF0000"/>
                </a:solidFill>
              </a:rPr>
              <a:t>creation of new user </a:t>
            </a:r>
            <a:r>
              <a:rPr lang="en-AU" dirty="0" smtClean="0"/>
              <a:t>identifies, </a:t>
            </a:r>
            <a:r>
              <a:rPr lang="en-AU" dirty="0" smtClean="0">
                <a:solidFill>
                  <a:srgbClr val="FF0000"/>
                </a:solidFill>
              </a:rPr>
              <a:t>access groups</a:t>
            </a:r>
            <a:r>
              <a:rPr lang="en-AU" dirty="0" smtClean="0"/>
              <a:t>, </a:t>
            </a:r>
            <a:r>
              <a:rPr lang="en-AU" dirty="0" smtClean="0">
                <a:solidFill>
                  <a:srgbClr val="FF0000"/>
                </a:solidFill>
              </a:rPr>
              <a:t>resetting passwords</a:t>
            </a:r>
            <a:r>
              <a:rPr lang="en-AU" dirty="0" smtClean="0"/>
              <a:t>, </a:t>
            </a:r>
            <a:r>
              <a:rPr lang="en-AU" dirty="0" smtClean="0">
                <a:solidFill>
                  <a:srgbClr val="FF0000"/>
                </a:solidFill>
              </a:rPr>
              <a:t>password policies, and managing privileges</a:t>
            </a:r>
          </a:p>
          <a:p>
            <a:pPr lvl="1"/>
            <a:r>
              <a:rPr lang="en-AU" b="1" u="sng" dirty="0" smtClean="0">
                <a:solidFill>
                  <a:srgbClr val="FF0000"/>
                </a:solidFill>
              </a:rPr>
              <a:t>Credential Management</a:t>
            </a:r>
            <a:r>
              <a:rPr lang="en-AU" dirty="0" smtClean="0"/>
              <a:t>: establishes identities and access control </a:t>
            </a:r>
            <a:r>
              <a:rPr lang="en-AU" dirty="0" smtClean="0">
                <a:solidFill>
                  <a:srgbClr val="FF0000"/>
                </a:solidFill>
              </a:rPr>
              <a:t>rules for defined user accounts</a:t>
            </a:r>
            <a:r>
              <a:rPr lang="en-AU" dirty="0" smtClean="0"/>
              <a:t>, mitigating insufficient authorization</a:t>
            </a:r>
          </a:p>
        </p:txBody>
      </p:sp>
      <p:sp>
        <p:nvSpPr>
          <p:cNvPr id="3" name="Title 2"/>
          <p:cNvSpPr>
            <a:spLocks noGrp="1"/>
          </p:cNvSpPr>
          <p:nvPr>
            <p:ph type="title"/>
          </p:nvPr>
        </p:nvSpPr>
        <p:spPr/>
        <p:txBody>
          <a:bodyPr>
            <a:normAutofit/>
          </a:bodyPr>
          <a:lstStyle/>
          <a:p>
            <a:r>
              <a:rPr lang="en-AU" sz="3600" dirty="0" smtClean="0"/>
              <a:t>Identity and Access Management (IAM)</a:t>
            </a:r>
            <a:endParaRPr lang="en-AU" sz="3600"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 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12</a:t>
            </a:fld>
            <a:endParaRPr lang="en-AU"/>
          </a:p>
        </p:txBody>
      </p:sp>
    </p:spTree>
    <p:extLst>
      <p:ext uri="{BB962C8B-B14F-4D97-AF65-F5344CB8AC3E}">
        <p14:creationId xmlns:p14="http://schemas.microsoft.com/office/powerpoint/2010/main" val="1106001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altLang="en-US" dirty="0" smtClean="0">
                <a:solidFill>
                  <a:srgbClr val="FF0000"/>
                </a:solidFill>
                <a:latin typeface="Arial" panose="020B0604020202020204" pitchFamily="34" charset="0"/>
                <a:ea typeface="ヒラギノ角ゴ Pro W3" pitchFamily="-112" charset="-128"/>
              </a:rPr>
              <a:t>One </a:t>
            </a:r>
            <a:r>
              <a:rPr lang="en-US" altLang="en-US" dirty="0">
                <a:solidFill>
                  <a:srgbClr val="FF0000"/>
                </a:solidFill>
                <a:latin typeface="Arial" panose="020B0604020202020204" pitchFamily="34" charset="0"/>
                <a:ea typeface="ヒラギノ角ゴ Pro W3" pitchFamily="-112" charset="-128"/>
              </a:rPr>
              <a:t>password for a user is shared between many </a:t>
            </a:r>
            <a:r>
              <a:rPr lang="en-US" altLang="en-US" dirty="0" smtClean="0">
                <a:solidFill>
                  <a:srgbClr val="FF0000"/>
                </a:solidFill>
                <a:latin typeface="Arial" panose="020B0604020202020204" pitchFamily="34" charset="0"/>
                <a:ea typeface="ヒラギノ角ゴ Pro W3" pitchFamily="-112" charset="-128"/>
              </a:rPr>
              <a:t>services</a:t>
            </a:r>
            <a:r>
              <a:rPr lang="en-US" altLang="en-US" dirty="0" smtClean="0">
                <a:latin typeface="Arial" panose="020B0604020202020204" pitchFamily="34" charset="0"/>
                <a:ea typeface="ヒラギノ角ゴ Pro W3" pitchFamily="-112" charset="-128"/>
              </a:rPr>
              <a:t>.</a:t>
            </a:r>
          </a:p>
          <a:p>
            <a:r>
              <a:rPr lang="en-AU" dirty="0" smtClean="0"/>
              <a:t>Enables cloud service consumer to be authenticated by a security broker</a:t>
            </a:r>
          </a:p>
          <a:p>
            <a:pPr lvl="1"/>
            <a:r>
              <a:rPr lang="en-AU" dirty="0" smtClean="0"/>
              <a:t>Establishes security context that is persisted while the cloud service consumer accesses other cloud services or cloud-based IT resources</a:t>
            </a:r>
          </a:p>
          <a:p>
            <a:pPr lvl="1"/>
            <a:r>
              <a:rPr lang="en-AU" dirty="0" smtClean="0"/>
              <a:t>Without SSO would require cloud service consumer to re-authenticate for every request</a:t>
            </a:r>
          </a:p>
        </p:txBody>
      </p:sp>
      <p:sp>
        <p:nvSpPr>
          <p:cNvPr id="3" name="Title 2"/>
          <p:cNvSpPr>
            <a:spLocks noGrp="1"/>
          </p:cNvSpPr>
          <p:nvPr>
            <p:ph type="title"/>
          </p:nvPr>
        </p:nvSpPr>
        <p:spPr/>
        <p:txBody>
          <a:bodyPr/>
          <a:lstStyle/>
          <a:p>
            <a:r>
              <a:rPr lang="en-AU" dirty="0" smtClean="0"/>
              <a:t>Single Sign-On (SSO)</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 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13</a:t>
            </a:fld>
            <a:endParaRPr lang="en-AU"/>
          </a:p>
        </p:txBody>
      </p:sp>
    </p:spTree>
    <p:extLst>
      <p:ext uri="{BB962C8B-B14F-4D97-AF65-F5344CB8AC3E}">
        <p14:creationId xmlns:p14="http://schemas.microsoft.com/office/powerpoint/2010/main" val="2941814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10000"/>
          </a:bodyPr>
          <a:lstStyle/>
          <a:p>
            <a:r>
              <a:rPr lang="en-US" dirty="0">
                <a:solidFill>
                  <a:srgbClr val="FF0000"/>
                </a:solidFill>
              </a:rPr>
              <a:t>API is a messenger who’s take your request and tell the system what you want to do and then return the response back to you (Like a waiter in a restaurant).</a:t>
            </a:r>
          </a:p>
          <a:p>
            <a:r>
              <a:rPr lang="en-US" dirty="0" smtClean="0">
                <a:solidFill>
                  <a:srgbClr val="FF0000"/>
                </a:solidFill>
              </a:rPr>
              <a:t>API used to connect </a:t>
            </a:r>
            <a:r>
              <a:rPr lang="en-US" dirty="0">
                <a:solidFill>
                  <a:srgbClr val="FF0000"/>
                </a:solidFill>
              </a:rPr>
              <a:t>different services to each other. If you build your own </a:t>
            </a:r>
            <a:r>
              <a:rPr lang="en-US" dirty="0" smtClean="0">
                <a:solidFill>
                  <a:srgbClr val="FF0000"/>
                </a:solidFill>
              </a:rPr>
              <a:t>App </a:t>
            </a:r>
            <a:r>
              <a:rPr lang="en-US" dirty="0">
                <a:solidFill>
                  <a:srgbClr val="FF0000"/>
                </a:solidFill>
              </a:rPr>
              <a:t>and you need to provide access to Facebook or twitter from your </a:t>
            </a:r>
            <a:r>
              <a:rPr lang="en-US" dirty="0" smtClean="0">
                <a:solidFill>
                  <a:srgbClr val="FF0000"/>
                </a:solidFill>
              </a:rPr>
              <a:t>App </a:t>
            </a:r>
            <a:r>
              <a:rPr lang="en-US" dirty="0">
                <a:solidFill>
                  <a:srgbClr val="FF0000"/>
                </a:solidFill>
              </a:rPr>
              <a:t>then you will need to use Facebook and twitter API’s to connect your APP with them</a:t>
            </a:r>
            <a:r>
              <a:rPr lang="en-US" dirty="0" smtClean="0">
                <a:solidFill>
                  <a:srgbClr val="FF0000"/>
                </a:solidFill>
              </a:rPr>
              <a:t>. In </a:t>
            </a:r>
            <a:r>
              <a:rPr lang="en-US" dirty="0">
                <a:solidFill>
                  <a:srgbClr val="FF0000"/>
                </a:solidFill>
              </a:rPr>
              <a:t>this case you can increase your </a:t>
            </a:r>
            <a:r>
              <a:rPr lang="en-US" dirty="0" smtClean="0">
                <a:solidFill>
                  <a:srgbClr val="FF0000"/>
                </a:solidFill>
              </a:rPr>
              <a:t>App </a:t>
            </a:r>
            <a:r>
              <a:rPr lang="en-US" dirty="0">
                <a:solidFill>
                  <a:srgbClr val="FF0000"/>
                </a:solidFill>
              </a:rPr>
              <a:t>functionality.  </a:t>
            </a:r>
          </a:p>
          <a:p>
            <a:r>
              <a:rPr lang="en-US" dirty="0" smtClean="0">
                <a:solidFill>
                  <a:srgbClr val="FF0000"/>
                </a:solidFill>
              </a:rPr>
              <a:t>We </a:t>
            </a:r>
            <a:r>
              <a:rPr lang="en-US" dirty="0">
                <a:solidFill>
                  <a:srgbClr val="FF0000"/>
                </a:solidFill>
              </a:rPr>
              <a:t>use API in case we have no direct access to the web service</a:t>
            </a:r>
            <a:r>
              <a:rPr lang="en-US" dirty="0"/>
              <a:t>. Like when we </a:t>
            </a:r>
            <a:r>
              <a:rPr lang="en-US" dirty="0">
                <a:solidFill>
                  <a:srgbClr val="FF0000"/>
                </a:solidFill>
              </a:rPr>
              <a:t>book a hotel room </a:t>
            </a:r>
            <a:r>
              <a:rPr lang="en-US" dirty="0"/>
              <a:t>from </a:t>
            </a:r>
            <a:r>
              <a:rPr lang="en-US" dirty="0" smtClean="0">
                <a:hlinkClick r:id="rId3"/>
              </a:rPr>
              <a:t>www.booking.com</a:t>
            </a:r>
            <a:r>
              <a:rPr lang="en-US" dirty="0" smtClean="0"/>
              <a:t>   </a:t>
            </a:r>
            <a:r>
              <a:rPr lang="en-US" dirty="0"/>
              <a:t>(Not directly from the hotel website</a:t>
            </a:r>
            <a:r>
              <a:rPr lang="en-US" dirty="0" smtClean="0"/>
              <a:t>). </a:t>
            </a:r>
            <a:r>
              <a:rPr lang="en-US" dirty="0" smtClean="0">
                <a:hlinkClick r:id="rId3"/>
              </a:rPr>
              <a:t>www.booking.com</a:t>
            </a:r>
            <a:r>
              <a:rPr lang="en-US" dirty="0" smtClean="0"/>
              <a:t>  </a:t>
            </a:r>
            <a:r>
              <a:rPr lang="en-US" dirty="0"/>
              <a:t>communicate with the hotels </a:t>
            </a:r>
            <a:r>
              <a:rPr lang="en-US" dirty="0" smtClean="0"/>
              <a:t>web </a:t>
            </a:r>
            <a:r>
              <a:rPr lang="en-US" dirty="0"/>
              <a:t>sites through API’s. </a:t>
            </a:r>
          </a:p>
          <a:p>
            <a:endParaRPr lang="en-US" dirty="0"/>
          </a:p>
          <a:p>
            <a:endParaRPr lang="en-AU" sz="2800" dirty="0" smtClean="0"/>
          </a:p>
        </p:txBody>
      </p:sp>
      <p:sp>
        <p:nvSpPr>
          <p:cNvPr id="3" name="Title 2"/>
          <p:cNvSpPr>
            <a:spLocks noGrp="1"/>
          </p:cNvSpPr>
          <p:nvPr>
            <p:ph type="title"/>
          </p:nvPr>
        </p:nvSpPr>
        <p:spPr/>
        <p:txBody>
          <a:bodyPr>
            <a:normAutofit fontScale="90000"/>
          </a:bodyPr>
          <a:lstStyle/>
          <a:p>
            <a:r>
              <a:rPr lang="en-US" dirty="0" smtClean="0"/>
              <a:t>API-</a:t>
            </a:r>
            <a:r>
              <a:rPr lang="en-US" dirty="0" smtClean="0">
                <a:solidFill>
                  <a:srgbClr val="FF0000"/>
                </a:solidFill>
              </a:rPr>
              <a:t>A</a:t>
            </a:r>
            <a:r>
              <a:rPr lang="en-US" dirty="0" smtClean="0"/>
              <a:t>pplication </a:t>
            </a:r>
            <a:r>
              <a:rPr lang="en-US" dirty="0">
                <a:solidFill>
                  <a:srgbClr val="FF0000"/>
                </a:solidFill>
              </a:rPr>
              <a:t>P</a:t>
            </a:r>
            <a:r>
              <a:rPr lang="en-US" dirty="0"/>
              <a:t>rogramming </a:t>
            </a:r>
            <a:r>
              <a:rPr lang="en-US" dirty="0" smtClean="0">
                <a:solidFill>
                  <a:srgbClr val="FF0000"/>
                </a:solidFill>
              </a:rPr>
              <a:t>I</a:t>
            </a:r>
            <a:r>
              <a:rPr lang="en-US" dirty="0" smtClean="0"/>
              <a:t>nterface</a:t>
            </a:r>
            <a:endParaRPr lang="en-AU" dirty="0"/>
          </a:p>
        </p:txBody>
      </p:sp>
      <p:sp>
        <p:nvSpPr>
          <p:cNvPr id="5" name="Content Placeholder 4"/>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chemeClr val="bg1">
                    <a:lumMod val="50000"/>
                  </a:schemeClr>
                </a:solidFill>
              </a:rPr>
              <a:t>Describe how cloud computing is used to solve computing problems;</a:t>
            </a:r>
          </a:p>
          <a:p>
            <a:pPr marL="0" lvl="1"/>
            <a:r>
              <a:rPr lang="en-AU" sz="900" dirty="0">
                <a:solidFill>
                  <a:schemeClr val="bg1">
                    <a:lumMod val="50000"/>
                  </a:schemeClr>
                </a:solidFill>
              </a:rPr>
              <a:t>Compare equivalent cloud-based and non-cloud solutions to highlight their </a:t>
            </a:r>
            <a:r>
              <a:rPr lang="en-AU" sz="900" dirty="0" smtClean="0">
                <a:solidFill>
                  <a:schemeClr val="bg1">
                    <a:lumMod val="50000"/>
                  </a:schemeClr>
                </a:solidFill>
              </a:rPr>
              <a:t>characteristics</a:t>
            </a:r>
            <a:endParaRPr lang="en-AU" sz="900" dirty="0">
              <a:solidFill>
                <a:schemeClr val="bg1">
                  <a:lumMod val="50000"/>
                </a:schemeClr>
              </a:solidFill>
            </a:endParaRPr>
          </a:p>
        </p:txBody>
      </p:sp>
      <p:sp>
        <p:nvSpPr>
          <p:cNvPr id="2" name="Footer Placeholder 1"/>
          <p:cNvSpPr>
            <a:spLocks noGrp="1"/>
          </p:cNvSpPr>
          <p:nvPr>
            <p:ph type="ftr" sz="quarter" idx="11"/>
          </p:nvPr>
        </p:nvSpPr>
        <p:spPr/>
        <p:txBody>
          <a:bodyPr/>
          <a:lstStyle/>
          <a:p>
            <a:r>
              <a:rPr lang="nl-NL" dirty="0" smtClean="0"/>
              <a:t>SIT113/ Week 11</a:t>
            </a:r>
            <a:endParaRPr lang="en-AU" dirty="0"/>
          </a:p>
        </p:txBody>
      </p:sp>
      <p:sp>
        <p:nvSpPr>
          <p:cNvPr id="6" name="Slide Number Placeholder 5"/>
          <p:cNvSpPr>
            <a:spLocks noGrp="1"/>
          </p:cNvSpPr>
          <p:nvPr>
            <p:ph type="sldNum" sz="quarter" idx="12"/>
          </p:nvPr>
        </p:nvSpPr>
        <p:spPr/>
        <p:txBody>
          <a:bodyPr/>
          <a:lstStyle/>
          <a:p>
            <a:fld id="{DE0A4249-7CEA-DC43-BBD2-27EF023E5D3D}" type="slidenum">
              <a:rPr lang="en-AU" smtClean="0"/>
              <a:pPr/>
              <a:t>14</a:t>
            </a:fld>
            <a:endParaRPr lang="en-AU"/>
          </a:p>
        </p:txBody>
      </p:sp>
    </p:spTree>
    <p:extLst>
      <p:ext uri="{BB962C8B-B14F-4D97-AF65-F5344CB8AC3E}">
        <p14:creationId xmlns:p14="http://schemas.microsoft.com/office/powerpoint/2010/main" val="2165040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 y="271849"/>
            <a:ext cx="8463049" cy="3087846"/>
          </a:xfrm>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defRPr/>
            </a:pPr>
            <a:r>
              <a:rPr lang="en-US" dirty="0"/>
              <a:t>substitution </a:t>
            </a:r>
            <a:r>
              <a:rPr lang="en-US" dirty="0" smtClean="0"/>
              <a:t>cipher</a:t>
            </a:r>
            <a:br>
              <a:rPr lang="en-US" dirty="0" smtClean="0"/>
            </a:br>
            <a:r>
              <a:rPr lang="en-US" sz="2000" b="0" dirty="0"/>
              <a:t>To encode some text, simply find each character in the text in the first line, and replace it by the character below it. </a:t>
            </a:r>
            <a:r>
              <a:rPr lang="en-US" dirty="0" smtClean="0"/>
              <a:t/>
            </a:r>
            <a:br>
              <a:rPr lang="en-US" dirty="0" smtClean="0"/>
            </a:b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645697258"/>
              </p:ext>
            </p:extLst>
          </p:nvPr>
        </p:nvGraphicFramePr>
        <p:xfrm>
          <a:off x="451687" y="3916690"/>
          <a:ext cx="8229598" cy="419100"/>
        </p:xfrm>
        <a:graphic>
          <a:graphicData uri="http://schemas.openxmlformats.org/drawingml/2006/table">
            <a:tbl>
              <a:tblPr firstRow="1" firstCol="1" bandRow="1">
                <a:tableStyleId>{5C22544A-7EE6-4342-B048-85BDC9FD1C3A}</a:tableStyleId>
              </a:tblPr>
              <a:tblGrid>
                <a:gridCol w="316523">
                  <a:extLst>
                    <a:ext uri="{9D8B030D-6E8A-4147-A177-3AD203B41FA5}">
                      <a16:colId xmlns:a16="http://schemas.microsoft.com/office/drawing/2014/main" val="20000"/>
                    </a:ext>
                  </a:extLst>
                </a:gridCol>
                <a:gridCol w="316523">
                  <a:extLst>
                    <a:ext uri="{9D8B030D-6E8A-4147-A177-3AD203B41FA5}">
                      <a16:colId xmlns:a16="http://schemas.microsoft.com/office/drawing/2014/main" val="20001"/>
                    </a:ext>
                  </a:extLst>
                </a:gridCol>
                <a:gridCol w="316523">
                  <a:extLst>
                    <a:ext uri="{9D8B030D-6E8A-4147-A177-3AD203B41FA5}">
                      <a16:colId xmlns:a16="http://schemas.microsoft.com/office/drawing/2014/main" val="20002"/>
                    </a:ext>
                  </a:extLst>
                </a:gridCol>
                <a:gridCol w="316523">
                  <a:extLst>
                    <a:ext uri="{9D8B030D-6E8A-4147-A177-3AD203B41FA5}">
                      <a16:colId xmlns:a16="http://schemas.microsoft.com/office/drawing/2014/main" val="20003"/>
                    </a:ext>
                  </a:extLst>
                </a:gridCol>
                <a:gridCol w="316523">
                  <a:extLst>
                    <a:ext uri="{9D8B030D-6E8A-4147-A177-3AD203B41FA5}">
                      <a16:colId xmlns:a16="http://schemas.microsoft.com/office/drawing/2014/main" val="20004"/>
                    </a:ext>
                  </a:extLst>
                </a:gridCol>
                <a:gridCol w="316523">
                  <a:extLst>
                    <a:ext uri="{9D8B030D-6E8A-4147-A177-3AD203B41FA5}">
                      <a16:colId xmlns:a16="http://schemas.microsoft.com/office/drawing/2014/main" val="20005"/>
                    </a:ext>
                  </a:extLst>
                </a:gridCol>
                <a:gridCol w="316523">
                  <a:extLst>
                    <a:ext uri="{9D8B030D-6E8A-4147-A177-3AD203B41FA5}">
                      <a16:colId xmlns:a16="http://schemas.microsoft.com/office/drawing/2014/main" val="20006"/>
                    </a:ext>
                  </a:extLst>
                </a:gridCol>
                <a:gridCol w="316523">
                  <a:extLst>
                    <a:ext uri="{9D8B030D-6E8A-4147-A177-3AD203B41FA5}">
                      <a16:colId xmlns:a16="http://schemas.microsoft.com/office/drawing/2014/main" val="20007"/>
                    </a:ext>
                  </a:extLst>
                </a:gridCol>
                <a:gridCol w="316523">
                  <a:extLst>
                    <a:ext uri="{9D8B030D-6E8A-4147-A177-3AD203B41FA5}">
                      <a16:colId xmlns:a16="http://schemas.microsoft.com/office/drawing/2014/main" val="20008"/>
                    </a:ext>
                  </a:extLst>
                </a:gridCol>
                <a:gridCol w="316523">
                  <a:extLst>
                    <a:ext uri="{9D8B030D-6E8A-4147-A177-3AD203B41FA5}">
                      <a16:colId xmlns:a16="http://schemas.microsoft.com/office/drawing/2014/main" val="20009"/>
                    </a:ext>
                  </a:extLst>
                </a:gridCol>
                <a:gridCol w="316523">
                  <a:extLst>
                    <a:ext uri="{9D8B030D-6E8A-4147-A177-3AD203B41FA5}">
                      <a16:colId xmlns:a16="http://schemas.microsoft.com/office/drawing/2014/main" val="20010"/>
                    </a:ext>
                  </a:extLst>
                </a:gridCol>
                <a:gridCol w="316523">
                  <a:extLst>
                    <a:ext uri="{9D8B030D-6E8A-4147-A177-3AD203B41FA5}">
                      <a16:colId xmlns:a16="http://schemas.microsoft.com/office/drawing/2014/main" val="20011"/>
                    </a:ext>
                  </a:extLst>
                </a:gridCol>
                <a:gridCol w="316523">
                  <a:extLst>
                    <a:ext uri="{9D8B030D-6E8A-4147-A177-3AD203B41FA5}">
                      <a16:colId xmlns:a16="http://schemas.microsoft.com/office/drawing/2014/main" val="20012"/>
                    </a:ext>
                  </a:extLst>
                </a:gridCol>
                <a:gridCol w="316523">
                  <a:extLst>
                    <a:ext uri="{9D8B030D-6E8A-4147-A177-3AD203B41FA5}">
                      <a16:colId xmlns:a16="http://schemas.microsoft.com/office/drawing/2014/main" val="20013"/>
                    </a:ext>
                  </a:extLst>
                </a:gridCol>
                <a:gridCol w="316523">
                  <a:extLst>
                    <a:ext uri="{9D8B030D-6E8A-4147-A177-3AD203B41FA5}">
                      <a16:colId xmlns:a16="http://schemas.microsoft.com/office/drawing/2014/main" val="20014"/>
                    </a:ext>
                  </a:extLst>
                </a:gridCol>
                <a:gridCol w="316523">
                  <a:extLst>
                    <a:ext uri="{9D8B030D-6E8A-4147-A177-3AD203B41FA5}">
                      <a16:colId xmlns:a16="http://schemas.microsoft.com/office/drawing/2014/main" val="20015"/>
                    </a:ext>
                  </a:extLst>
                </a:gridCol>
                <a:gridCol w="316523">
                  <a:extLst>
                    <a:ext uri="{9D8B030D-6E8A-4147-A177-3AD203B41FA5}">
                      <a16:colId xmlns:a16="http://schemas.microsoft.com/office/drawing/2014/main" val="20016"/>
                    </a:ext>
                  </a:extLst>
                </a:gridCol>
                <a:gridCol w="316523">
                  <a:extLst>
                    <a:ext uri="{9D8B030D-6E8A-4147-A177-3AD203B41FA5}">
                      <a16:colId xmlns:a16="http://schemas.microsoft.com/office/drawing/2014/main" val="20017"/>
                    </a:ext>
                  </a:extLst>
                </a:gridCol>
                <a:gridCol w="316523">
                  <a:extLst>
                    <a:ext uri="{9D8B030D-6E8A-4147-A177-3AD203B41FA5}">
                      <a16:colId xmlns:a16="http://schemas.microsoft.com/office/drawing/2014/main" val="20018"/>
                    </a:ext>
                  </a:extLst>
                </a:gridCol>
                <a:gridCol w="316523">
                  <a:extLst>
                    <a:ext uri="{9D8B030D-6E8A-4147-A177-3AD203B41FA5}">
                      <a16:colId xmlns:a16="http://schemas.microsoft.com/office/drawing/2014/main" val="20019"/>
                    </a:ext>
                  </a:extLst>
                </a:gridCol>
                <a:gridCol w="316523">
                  <a:extLst>
                    <a:ext uri="{9D8B030D-6E8A-4147-A177-3AD203B41FA5}">
                      <a16:colId xmlns:a16="http://schemas.microsoft.com/office/drawing/2014/main" val="20020"/>
                    </a:ext>
                  </a:extLst>
                </a:gridCol>
                <a:gridCol w="316523">
                  <a:extLst>
                    <a:ext uri="{9D8B030D-6E8A-4147-A177-3AD203B41FA5}">
                      <a16:colId xmlns:a16="http://schemas.microsoft.com/office/drawing/2014/main" val="20021"/>
                    </a:ext>
                  </a:extLst>
                </a:gridCol>
                <a:gridCol w="316523">
                  <a:extLst>
                    <a:ext uri="{9D8B030D-6E8A-4147-A177-3AD203B41FA5}">
                      <a16:colId xmlns:a16="http://schemas.microsoft.com/office/drawing/2014/main" val="20022"/>
                    </a:ext>
                  </a:extLst>
                </a:gridCol>
                <a:gridCol w="316523">
                  <a:extLst>
                    <a:ext uri="{9D8B030D-6E8A-4147-A177-3AD203B41FA5}">
                      <a16:colId xmlns:a16="http://schemas.microsoft.com/office/drawing/2014/main" val="20023"/>
                    </a:ext>
                  </a:extLst>
                </a:gridCol>
                <a:gridCol w="316523">
                  <a:extLst>
                    <a:ext uri="{9D8B030D-6E8A-4147-A177-3AD203B41FA5}">
                      <a16:colId xmlns:a16="http://schemas.microsoft.com/office/drawing/2014/main" val="20024"/>
                    </a:ext>
                  </a:extLst>
                </a:gridCol>
                <a:gridCol w="316523">
                  <a:extLst>
                    <a:ext uri="{9D8B030D-6E8A-4147-A177-3AD203B41FA5}">
                      <a16:colId xmlns:a16="http://schemas.microsoft.com/office/drawing/2014/main" val="20025"/>
                    </a:ext>
                  </a:extLst>
                </a:gridCol>
              </a:tblGrid>
              <a:tr h="0">
                <a:tc>
                  <a:txBody>
                    <a:bodyPr/>
                    <a:lstStyle/>
                    <a:p>
                      <a:pPr marL="0" marR="0" algn="ctr">
                        <a:spcBef>
                          <a:spcPts val="0"/>
                        </a:spcBef>
                        <a:spcAft>
                          <a:spcPts val="0"/>
                        </a:spcAft>
                      </a:pPr>
                      <a:r>
                        <a:rPr lang="en-US" sz="1000" dirty="0">
                          <a:effectLst/>
                        </a:rPr>
                        <a:t>A</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B</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C</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D</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E</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F</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G</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H</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I</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J</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K</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L</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M</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N</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O</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P</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Q</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R</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S</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T</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U</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V</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W</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X</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Y</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Z </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1000" dirty="0">
                          <a:effectLst/>
                        </a:rPr>
                        <a:t>R</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Z</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B</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U</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Q</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K</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F</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C</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P</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Y</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E</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V</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L</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S</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N</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G</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W</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O</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X</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D</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J</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I</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A</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H</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a:effectLst/>
                        </a:rPr>
                        <a:t>T</a:t>
                      </a:r>
                      <a:endParaRPr lang="en-US" sz="1200">
                        <a:effectLst/>
                        <a:latin typeface="Times New Roman" panose="02020603050405020304" pitchFamily="18" charset="0"/>
                        <a:ea typeface="Times New Roman" panose="02020603050405020304" pitchFamily="18" charset="0"/>
                      </a:endParaRPr>
                    </a:p>
                  </a:txBody>
                  <a:tcPr marL="28575" marR="28575" marT="28575" marB="28575" anchor="ctr"/>
                </a:tc>
                <a:tc>
                  <a:txBody>
                    <a:bodyPr/>
                    <a:lstStyle/>
                    <a:p>
                      <a:pPr marL="0" marR="0" algn="ctr">
                        <a:spcBef>
                          <a:spcPts val="0"/>
                        </a:spcBef>
                        <a:spcAft>
                          <a:spcPts val="0"/>
                        </a:spcAft>
                      </a:pPr>
                      <a:r>
                        <a:rPr lang="en-US" sz="1000" dirty="0">
                          <a:effectLst/>
                        </a:rPr>
                        <a:t>M </a:t>
                      </a:r>
                      <a:endParaRPr lang="en-US" sz="1200" dirty="0">
                        <a:effectLst/>
                        <a:latin typeface="Times New Roman" panose="02020603050405020304" pitchFamily="18" charset="0"/>
                        <a:ea typeface="Times New Roman" panose="02020603050405020304" pitchFamily="18" charset="0"/>
                      </a:endParaRPr>
                    </a:p>
                  </a:txBody>
                  <a:tcPr marL="28575" marR="28575" marT="28575" marB="28575" anchor="ctr"/>
                </a:tc>
                <a:extLst>
                  <a:ext uri="{0D108BD9-81ED-4DB2-BD59-A6C34878D82A}">
                    <a16:rowId xmlns:a16="http://schemas.microsoft.com/office/drawing/2014/main" val="10001"/>
                  </a:ext>
                </a:extLst>
              </a:tr>
            </a:tbl>
          </a:graphicData>
        </a:graphic>
      </p:graphicFrame>
      <p:sp>
        <p:nvSpPr>
          <p:cNvPr id="3" name="Rectangle 2"/>
          <p:cNvSpPr/>
          <p:nvPr/>
        </p:nvSpPr>
        <p:spPr>
          <a:xfrm>
            <a:off x="2280486" y="4892786"/>
            <a:ext cx="4572000" cy="1200329"/>
          </a:xfrm>
          <a:prstGeom prst="rect">
            <a:avLst/>
          </a:prstGeom>
        </p:spPr>
        <p:txBody>
          <a:bodyPr>
            <a:spAutoFit/>
          </a:bodyPr>
          <a:lstStyle/>
          <a:p>
            <a:pPr algn="ctr"/>
            <a:r>
              <a:rPr lang="en-US" dirty="0"/>
              <a:t/>
            </a:r>
            <a:br>
              <a:rPr lang="en-US" dirty="0"/>
            </a:br>
            <a:r>
              <a:rPr lang="en-US" dirty="0"/>
              <a:t/>
            </a:r>
            <a:br>
              <a:rPr lang="en-US" dirty="0"/>
            </a:br>
            <a:r>
              <a:rPr lang="en-US" dirty="0"/>
              <a:t>“Hello” you get “CQVVN”</a:t>
            </a:r>
            <a:br>
              <a:rPr lang="en-US" dirty="0"/>
            </a:br>
            <a:r>
              <a:rPr lang="en-US" dirty="0"/>
              <a:t>``BIRDBRAIN'', you get ``ZPOUZORPS''. </a:t>
            </a:r>
          </a:p>
        </p:txBody>
      </p:sp>
    </p:spTree>
    <p:extLst>
      <p:ext uri="{BB962C8B-B14F-4D97-AF65-F5344CB8AC3E}">
        <p14:creationId xmlns:p14="http://schemas.microsoft.com/office/powerpoint/2010/main" val="750644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33" y="0"/>
            <a:ext cx="7410893" cy="6858000"/>
          </a:xfrm>
          <a:prstGeom prst="rect">
            <a:avLst/>
          </a:prstGeom>
        </p:spPr>
      </p:pic>
    </p:spTree>
    <p:extLst>
      <p:ext uri="{BB962C8B-B14F-4D97-AF65-F5344CB8AC3E}">
        <p14:creationId xmlns:p14="http://schemas.microsoft.com/office/powerpoint/2010/main" val="3118183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AU" dirty="0" smtClean="0"/>
              <a:t>Key features of </a:t>
            </a:r>
            <a:r>
              <a:rPr lang="en-AU" dirty="0" smtClean="0">
                <a:solidFill>
                  <a:srgbClr val="FF0000"/>
                </a:solidFill>
              </a:rPr>
              <a:t>asymmetric encryption</a:t>
            </a:r>
            <a:r>
              <a:rPr lang="en-AU" dirty="0" smtClean="0"/>
              <a:t>:</a:t>
            </a:r>
          </a:p>
          <a:p>
            <a:pPr lvl="1"/>
            <a:r>
              <a:rPr lang="en-AU" dirty="0" smtClean="0"/>
              <a:t>Two keys:</a:t>
            </a:r>
          </a:p>
          <a:p>
            <a:pPr lvl="2"/>
            <a:r>
              <a:rPr lang="en-AU" dirty="0" smtClean="0">
                <a:solidFill>
                  <a:srgbClr val="FF0000"/>
                </a:solidFill>
              </a:rPr>
              <a:t>Public key</a:t>
            </a:r>
            <a:r>
              <a:rPr lang="en-AU" dirty="0" smtClean="0"/>
              <a:t>: sent to other communicating party/parties</a:t>
            </a:r>
          </a:p>
          <a:p>
            <a:pPr lvl="2"/>
            <a:r>
              <a:rPr lang="en-AU" dirty="0" smtClean="0">
                <a:solidFill>
                  <a:srgbClr val="FF0000"/>
                </a:solidFill>
              </a:rPr>
              <a:t>Private key</a:t>
            </a:r>
            <a:r>
              <a:rPr lang="en-AU" dirty="0" smtClean="0"/>
              <a:t>: kept secret by one party (the owner)</a:t>
            </a:r>
          </a:p>
          <a:p>
            <a:pPr lvl="1"/>
            <a:r>
              <a:rPr lang="en-AU" dirty="0" smtClean="0"/>
              <a:t>Data encrypted with one key can only be decrypted using the matching key</a:t>
            </a:r>
          </a:p>
          <a:p>
            <a:pPr lvl="2"/>
            <a:r>
              <a:rPr lang="en-AU" dirty="0" smtClean="0"/>
              <a:t>Encrypt with public key, only the owner can decrypt (confidentiality)</a:t>
            </a:r>
          </a:p>
          <a:p>
            <a:pPr lvl="2"/>
            <a:r>
              <a:rPr lang="en-AU" dirty="0" smtClean="0"/>
              <a:t>Encrypt with the private key, anyone with public key can decrypt, but proves the owner sent the message</a:t>
            </a:r>
          </a:p>
          <a:p>
            <a:pPr lvl="3"/>
            <a:r>
              <a:rPr lang="en-AU" dirty="0" smtClean="0"/>
              <a:t>Provides integrity, authenticity and non-repudiation</a:t>
            </a:r>
          </a:p>
          <a:p>
            <a:pPr lvl="1"/>
            <a:r>
              <a:rPr lang="en-AU" dirty="0" smtClean="0">
                <a:solidFill>
                  <a:srgbClr val="FF0000"/>
                </a:solidFill>
              </a:rPr>
              <a:t>Slower than symmetric encryption</a:t>
            </a:r>
          </a:p>
        </p:txBody>
      </p:sp>
      <p:sp>
        <p:nvSpPr>
          <p:cNvPr id="3" name="Title 2"/>
          <p:cNvSpPr>
            <a:spLocks noGrp="1"/>
          </p:cNvSpPr>
          <p:nvPr>
            <p:ph type="title"/>
          </p:nvPr>
        </p:nvSpPr>
        <p:spPr/>
        <p:txBody>
          <a:bodyPr/>
          <a:lstStyle/>
          <a:p>
            <a:r>
              <a:rPr lang="en-AU" dirty="0" smtClean="0"/>
              <a:t>Encryption</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4</a:t>
            </a:fld>
            <a:endParaRPr lang="en-AU"/>
          </a:p>
        </p:txBody>
      </p:sp>
    </p:spTree>
    <p:extLst>
      <p:ext uri="{BB962C8B-B14F-4D97-AF65-F5344CB8AC3E}">
        <p14:creationId xmlns:p14="http://schemas.microsoft.com/office/powerpoint/2010/main" val="1077002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8600" y="1447800"/>
            <a:ext cx="8839200" cy="4678363"/>
          </a:xfrm>
        </p:spPr>
        <p:txBody>
          <a:bodyPr/>
          <a:lstStyle/>
          <a:p>
            <a:pPr marL="0" indent="0" algn="ctr">
              <a:buFontTx/>
              <a:buNone/>
              <a:defRPr/>
            </a:pPr>
            <a:r>
              <a:rPr lang="en-US" sz="2800" dirty="0"/>
              <a:t>Symmetric and Asymmetric (public-key cryptography) Encryption Overview </a:t>
            </a:r>
            <a:endParaRPr lang="en-US" sz="2800" dirty="0" smtClean="0"/>
          </a:p>
          <a:p>
            <a:pPr marL="0" indent="0" algn="ctr">
              <a:buFontTx/>
              <a:buNone/>
              <a:defRPr/>
            </a:pPr>
            <a:r>
              <a:rPr lang="en-US" dirty="0" smtClean="0">
                <a:hlinkClick r:id="rId3"/>
              </a:rPr>
              <a:t>http</a:t>
            </a:r>
            <a:r>
              <a:rPr lang="en-US" dirty="0">
                <a:hlinkClick r:id="rId3"/>
              </a:rPr>
              <a:t>://</a:t>
            </a:r>
            <a:r>
              <a:rPr lang="en-US" dirty="0" smtClean="0">
                <a:hlinkClick r:id="rId3"/>
              </a:rPr>
              <a:t>www.youtube.com/watch?v=EJd8zqN3zTw</a:t>
            </a:r>
            <a:r>
              <a:rPr lang="en-US" dirty="0" smtClean="0"/>
              <a:t> </a:t>
            </a:r>
          </a:p>
          <a:p>
            <a:pPr>
              <a:defRPr/>
            </a:pPr>
            <a:endParaRPr lang="en-US" dirty="0"/>
          </a:p>
        </p:txBody>
      </p:sp>
      <p:pic>
        <p:nvPicPr>
          <p:cNvPr id="133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581400"/>
            <a:ext cx="465772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5880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altLang="en-US" dirty="0">
                <a:solidFill>
                  <a:srgbClr val="FF0000"/>
                </a:solidFill>
                <a:ea typeface="ヒラギノ角ゴ Pro W3" pitchFamily="-112" charset="-128"/>
              </a:rPr>
              <a:t>Hashing</a:t>
            </a:r>
            <a:r>
              <a:rPr lang="en-US" altLang="en-US" dirty="0">
                <a:ea typeface="ヒラギノ角ゴ Pro W3" pitchFamily="-112" charset="-128"/>
              </a:rPr>
              <a:t> functions are commonly </a:t>
            </a:r>
            <a:r>
              <a:rPr lang="en-US" altLang="en-US" dirty="0">
                <a:solidFill>
                  <a:srgbClr val="FF0000"/>
                </a:solidFill>
                <a:ea typeface="ヒラギノ角ゴ Pro W3" pitchFamily="-112" charset="-128"/>
              </a:rPr>
              <a:t>used encryption methods. </a:t>
            </a:r>
          </a:p>
          <a:p>
            <a:r>
              <a:rPr lang="en-AU" dirty="0" smtClean="0">
                <a:solidFill>
                  <a:srgbClr val="FF0000"/>
                </a:solidFill>
              </a:rPr>
              <a:t>One-way, non-reversible form of data protection</a:t>
            </a:r>
            <a:r>
              <a:rPr lang="en-AU" dirty="0" smtClean="0"/>
              <a:t>, i.e., cannot determine the original data from the hash</a:t>
            </a:r>
          </a:p>
          <a:p>
            <a:pPr lvl="1"/>
            <a:r>
              <a:rPr lang="en-AU" dirty="0" smtClean="0"/>
              <a:t>Commonly </a:t>
            </a:r>
            <a:r>
              <a:rPr lang="en-AU" dirty="0" smtClean="0">
                <a:solidFill>
                  <a:srgbClr val="FF0000"/>
                </a:solidFill>
              </a:rPr>
              <a:t>used for storing passwords</a:t>
            </a:r>
            <a:r>
              <a:rPr lang="en-AU" dirty="0" smtClean="0"/>
              <a:t>, i.e., the password isn’t stored, the hash of the password is.</a:t>
            </a:r>
          </a:p>
          <a:p>
            <a:pPr lvl="1"/>
            <a:r>
              <a:rPr lang="en-AU" dirty="0" smtClean="0"/>
              <a:t>Can be </a:t>
            </a:r>
            <a:r>
              <a:rPr lang="en-AU" dirty="0" smtClean="0">
                <a:solidFill>
                  <a:srgbClr val="FF0000"/>
                </a:solidFill>
              </a:rPr>
              <a:t>used to create a message digest</a:t>
            </a:r>
            <a:r>
              <a:rPr lang="en-AU" dirty="0" smtClean="0"/>
              <a:t>, i.e., fixed length hashing code that can be attached to the message and verified by the receiver</a:t>
            </a:r>
          </a:p>
          <a:p>
            <a:pPr lvl="2"/>
            <a:r>
              <a:rPr lang="en-AU" dirty="0" smtClean="0"/>
              <a:t>Any change to the original data will result in a different message digest and clearly indicates tampering</a:t>
            </a:r>
          </a:p>
        </p:txBody>
      </p:sp>
      <p:sp>
        <p:nvSpPr>
          <p:cNvPr id="3" name="Title 2"/>
          <p:cNvSpPr>
            <a:spLocks noGrp="1"/>
          </p:cNvSpPr>
          <p:nvPr>
            <p:ph type="title"/>
          </p:nvPr>
        </p:nvSpPr>
        <p:spPr/>
        <p:txBody>
          <a:bodyPr/>
          <a:lstStyle/>
          <a:p>
            <a:r>
              <a:rPr lang="en-AU" dirty="0" smtClean="0"/>
              <a:t>Hashing</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 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6</a:t>
            </a:fld>
            <a:endParaRPr lang="en-AU"/>
          </a:p>
        </p:txBody>
      </p:sp>
    </p:spTree>
    <p:extLst>
      <p:ext uri="{BB962C8B-B14F-4D97-AF65-F5344CB8AC3E}">
        <p14:creationId xmlns:p14="http://schemas.microsoft.com/office/powerpoint/2010/main" val="1487065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90000"/>
              </a:lnSpc>
            </a:pPr>
            <a:r>
              <a:rPr lang="en-US" altLang="en-US" sz="2400" dirty="0">
                <a:ea typeface="ヒラギノ角ゴ Pro W3" pitchFamily="-112" charset="-128"/>
              </a:rPr>
              <a:t>Hashing functions are used to </a:t>
            </a:r>
          </a:p>
          <a:p>
            <a:pPr lvl="1">
              <a:lnSpc>
                <a:spcPct val="90000"/>
              </a:lnSpc>
            </a:pPr>
            <a:r>
              <a:rPr lang="en-US" altLang="en-US" sz="2000" dirty="0">
                <a:solidFill>
                  <a:srgbClr val="FF0000"/>
                </a:solidFill>
                <a:ea typeface="ヒラギノ角ゴ Pro W3" pitchFamily="-112" charset="-128"/>
              </a:rPr>
              <a:t>Store computer passwords </a:t>
            </a:r>
          </a:p>
          <a:p>
            <a:pPr lvl="1">
              <a:lnSpc>
                <a:spcPct val="90000"/>
              </a:lnSpc>
            </a:pPr>
            <a:r>
              <a:rPr lang="en-US" altLang="en-US" sz="2000" dirty="0">
                <a:solidFill>
                  <a:srgbClr val="FF0000"/>
                </a:solidFill>
                <a:ea typeface="ヒラギノ角ゴ Pro W3" pitchFamily="-112" charset="-128"/>
              </a:rPr>
              <a:t>Ensure message integrity</a:t>
            </a:r>
          </a:p>
          <a:p>
            <a:pPr lvl="1">
              <a:lnSpc>
                <a:spcPct val="90000"/>
              </a:lnSpc>
            </a:pPr>
            <a:endParaRPr lang="en-US" altLang="en-US" sz="2000" dirty="0" smtClean="0">
              <a:ea typeface="ヒラギノ角ゴ Pro W3" pitchFamily="-112" charset="-128"/>
            </a:endParaRPr>
          </a:p>
          <a:p>
            <a:pPr>
              <a:lnSpc>
                <a:spcPct val="90000"/>
              </a:lnSpc>
            </a:pPr>
            <a:r>
              <a:rPr lang="en-US" altLang="en-US" sz="2400" dirty="0" smtClean="0">
                <a:ea typeface="ヒラギノ角ゴ Pro W3" pitchFamily="-112" charset="-128"/>
              </a:rPr>
              <a:t>Hashing steps </a:t>
            </a:r>
            <a:endParaRPr lang="en-US" altLang="en-US" sz="2400" dirty="0">
              <a:ea typeface="ヒラギノ角ゴ Pro W3" pitchFamily="-112" charset="-128"/>
            </a:endParaRPr>
          </a:p>
          <a:p>
            <a:pPr lvl="1">
              <a:lnSpc>
                <a:spcPct val="90000"/>
              </a:lnSpc>
            </a:pPr>
            <a:r>
              <a:rPr lang="en-US" altLang="en-US" sz="2000" dirty="0" smtClean="0">
                <a:ea typeface="ヒラギノ角ゴ Pro W3" pitchFamily="-112" charset="-128"/>
              </a:rPr>
              <a:t>Create </a:t>
            </a:r>
            <a:r>
              <a:rPr lang="en-US" altLang="en-US" sz="2000" dirty="0">
                <a:ea typeface="ヒラギノ角ゴ Pro W3" pitchFamily="-112" charset="-128"/>
              </a:rPr>
              <a:t>a file.</a:t>
            </a:r>
          </a:p>
          <a:p>
            <a:pPr lvl="1">
              <a:lnSpc>
                <a:spcPct val="90000"/>
              </a:lnSpc>
            </a:pPr>
            <a:r>
              <a:rPr lang="en-US" altLang="en-US" sz="2000" dirty="0">
                <a:ea typeface="ヒラギノ角ゴ Pro W3" pitchFamily="-112" charset="-128"/>
              </a:rPr>
              <a:t>Get its hash value.</a:t>
            </a:r>
          </a:p>
          <a:p>
            <a:pPr lvl="1">
              <a:lnSpc>
                <a:spcPct val="90000"/>
              </a:lnSpc>
            </a:pPr>
            <a:r>
              <a:rPr lang="en-US" altLang="en-US" sz="2000" dirty="0">
                <a:ea typeface="ヒラギノ角ゴ Pro W3" pitchFamily="-112" charset="-128"/>
              </a:rPr>
              <a:t>Send the file and the hash to someone.</a:t>
            </a:r>
          </a:p>
          <a:p>
            <a:pPr lvl="1">
              <a:lnSpc>
                <a:spcPct val="90000"/>
              </a:lnSpc>
            </a:pPr>
            <a:r>
              <a:rPr lang="en-US" altLang="en-US" sz="2000" dirty="0">
                <a:ea typeface="ヒラギノ角ゴ Pro W3" pitchFamily="-112" charset="-128"/>
              </a:rPr>
              <a:t>They can run the file and get it hash value as well.</a:t>
            </a:r>
          </a:p>
          <a:p>
            <a:pPr lvl="1">
              <a:lnSpc>
                <a:spcPct val="90000"/>
              </a:lnSpc>
            </a:pPr>
            <a:r>
              <a:rPr lang="en-US" altLang="en-US" sz="2000" dirty="0">
                <a:ea typeface="ヒラギノ角ゴ Pro W3" pitchFamily="-112" charset="-128"/>
              </a:rPr>
              <a:t>If the hashes match, the file is in complete tact.</a:t>
            </a:r>
          </a:p>
          <a:p>
            <a:pPr lvl="1"/>
            <a:r>
              <a:rPr lang="en-AU" dirty="0" smtClean="0">
                <a:hlinkClick r:id="rId2"/>
              </a:rPr>
              <a:t>http</a:t>
            </a:r>
            <a:r>
              <a:rPr lang="en-AU" dirty="0">
                <a:hlinkClick r:id="rId2"/>
              </a:rPr>
              <a:t>://</a:t>
            </a:r>
            <a:r>
              <a:rPr lang="en-AU" dirty="0" smtClean="0">
                <a:hlinkClick r:id="rId2"/>
              </a:rPr>
              <a:t>www.fileformat.info/tool/hash.htm</a:t>
            </a:r>
            <a:r>
              <a:rPr lang="en-AU" dirty="0" smtClean="0"/>
              <a:t> </a:t>
            </a:r>
          </a:p>
        </p:txBody>
      </p:sp>
      <p:sp>
        <p:nvSpPr>
          <p:cNvPr id="3" name="Title 2"/>
          <p:cNvSpPr>
            <a:spLocks noGrp="1"/>
          </p:cNvSpPr>
          <p:nvPr>
            <p:ph type="title"/>
          </p:nvPr>
        </p:nvSpPr>
        <p:spPr/>
        <p:txBody>
          <a:bodyPr/>
          <a:lstStyle/>
          <a:p>
            <a:r>
              <a:rPr lang="en-AU" dirty="0" smtClean="0"/>
              <a:t>Hashing</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 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7</a:t>
            </a:fld>
            <a:endParaRPr lang="en-AU"/>
          </a:p>
        </p:txBody>
      </p:sp>
    </p:spTree>
    <p:extLst>
      <p:ext uri="{BB962C8B-B14F-4D97-AF65-F5344CB8AC3E}">
        <p14:creationId xmlns:p14="http://schemas.microsoft.com/office/powerpoint/2010/main" val="107017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AU" dirty="0" smtClean="0"/>
              <a:t>A system of protocols, data formats, rules, and practices for </a:t>
            </a:r>
            <a:r>
              <a:rPr lang="en-AU" dirty="0" smtClean="0">
                <a:solidFill>
                  <a:srgbClr val="FF0000"/>
                </a:solidFill>
              </a:rPr>
              <a:t>managing the asymmetric keys</a:t>
            </a:r>
          </a:p>
          <a:p>
            <a:pPr lvl="1"/>
            <a:r>
              <a:rPr lang="en-AU" dirty="0" smtClean="0"/>
              <a:t>Associates public keys with key owners (public key identification) and enables verification of key validity</a:t>
            </a:r>
          </a:p>
          <a:p>
            <a:pPr lvl="1"/>
            <a:r>
              <a:rPr lang="en-AU" dirty="0" smtClean="0"/>
              <a:t>Rely on the use of digital certificates</a:t>
            </a:r>
          </a:p>
          <a:p>
            <a:pPr lvl="2"/>
            <a:r>
              <a:rPr lang="en-AU" dirty="0" smtClean="0"/>
              <a:t>Digitally signed data structures binding public keys to certificate owner identities</a:t>
            </a:r>
          </a:p>
          <a:p>
            <a:pPr lvl="2"/>
            <a:r>
              <a:rPr lang="en-AU" dirty="0" smtClean="0"/>
              <a:t>Usually digitally signed by a third-party certificate authority (CA)</a:t>
            </a:r>
          </a:p>
          <a:p>
            <a:pPr lvl="3"/>
            <a:r>
              <a:rPr lang="en-AU" dirty="0" smtClean="0"/>
              <a:t>Only a handful of trusted CAs, e.g., VeriSign, </a:t>
            </a:r>
            <a:r>
              <a:rPr lang="en-AU" dirty="0" err="1" smtClean="0"/>
              <a:t>Comodo</a:t>
            </a:r>
            <a:endParaRPr lang="en-AU" dirty="0" smtClean="0"/>
          </a:p>
        </p:txBody>
      </p:sp>
      <p:sp>
        <p:nvSpPr>
          <p:cNvPr id="3" name="Title 2"/>
          <p:cNvSpPr>
            <a:spLocks noGrp="1"/>
          </p:cNvSpPr>
          <p:nvPr>
            <p:ph type="title"/>
          </p:nvPr>
        </p:nvSpPr>
        <p:spPr/>
        <p:txBody>
          <a:bodyPr/>
          <a:lstStyle/>
          <a:p>
            <a:r>
              <a:rPr lang="en-AU" dirty="0" smtClean="0"/>
              <a:t>Public Key Infrastructure (PKI)</a:t>
            </a:r>
            <a:endParaRPr lang="en-AU" dirty="0"/>
          </a:p>
        </p:txBody>
      </p:sp>
      <p:sp>
        <p:nvSpPr>
          <p:cNvPr id="6" name="Content Placeholder 5"/>
          <p:cNvSpPr>
            <a:spLocks noGrp="1"/>
          </p:cNvSpPr>
          <p:nvPr>
            <p:ph sz="quarter" idx="13"/>
          </p:nvPr>
        </p:nvSpPr>
        <p:spPr/>
        <p:txBody>
          <a:bodyPr/>
          <a:lstStyle/>
          <a:p>
            <a:pPr marL="0" lvl="1"/>
            <a:r>
              <a:rPr lang="en-AU" sz="900" dirty="0"/>
              <a:t>Describe cloud technologies and how they are used to construct cloud computing solutions;</a:t>
            </a:r>
          </a:p>
          <a:p>
            <a:pPr marL="0" lvl="1"/>
            <a:r>
              <a:rPr lang="en-AU" sz="900" dirty="0">
                <a:solidFill>
                  <a:srgbClr val="7F7F7F"/>
                </a:solidFill>
              </a:rPr>
              <a:t>Describe how cloud computing is used to solve computing problems;</a:t>
            </a:r>
          </a:p>
          <a:p>
            <a:pPr marL="0" lvl="1"/>
            <a:r>
              <a:rPr lang="en-AU" sz="900" dirty="0">
                <a:solidFill>
                  <a:srgbClr val="7F7F7F"/>
                </a:solidFill>
              </a:rPr>
              <a:t>Compare equivalent cloud-based and non-cloud solutions to highlight their </a:t>
            </a:r>
            <a:r>
              <a:rPr lang="en-AU" sz="900" dirty="0" smtClean="0">
                <a:solidFill>
                  <a:srgbClr val="7F7F7F"/>
                </a:solidFill>
              </a:rPr>
              <a:t>characteristics</a:t>
            </a:r>
            <a:endParaRPr lang="en-AU" sz="900" dirty="0">
              <a:solidFill>
                <a:srgbClr val="7F7F7F"/>
              </a:solidFill>
            </a:endParaRPr>
          </a:p>
        </p:txBody>
      </p:sp>
      <p:sp>
        <p:nvSpPr>
          <p:cNvPr id="7" name="Footer Placeholder 6"/>
          <p:cNvSpPr>
            <a:spLocks noGrp="1"/>
          </p:cNvSpPr>
          <p:nvPr>
            <p:ph type="ftr" sz="quarter" idx="11"/>
          </p:nvPr>
        </p:nvSpPr>
        <p:spPr/>
        <p:txBody>
          <a:bodyPr/>
          <a:lstStyle/>
          <a:p>
            <a:r>
              <a:rPr lang="nl-NL" dirty="0" smtClean="0"/>
              <a:t>SIT113/Week 5</a:t>
            </a:r>
            <a:endParaRPr lang="en-AU" dirty="0"/>
          </a:p>
        </p:txBody>
      </p:sp>
      <p:sp>
        <p:nvSpPr>
          <p:cNvPr id="8" name="Slide Number Placeholder 7"/>
          <p:cNvSpPr>
            <a:spLocks noGrp="1"/>
          </p:cNvSpPr>
          <p:nvPr>
            <p:ph type="sldNum" sz="quarter" idx="12"/>
          </p:nvPr>
        </p:nvSpPr>
        <p:spPr/>
        <p:txBody>
          <a:bodyPr/>
          <a:lstStyle/>
          <a:p>
            <a:fld id="{DE0A4249-7CEA-DC43-BBD2-27EF023E5D3D}" type="slidenum">
              <a:rPr lang="en-AU" smtClean="0"/>
              <a:pPr/>
              <a:t>8</a:t>
            </a:fld>
            <a:endParaRPr lang="en-AU"/>
          </a:p>
        </p:txBody>
      </p:sp>
    </p:spTree>
    <p:extLst>
      <p:ext uri="{BB962C8B-B14F-4D97-AF65-F5344CB8AC3E}">
        <p14:creationId xmlns:p14="http://schemas.microsoft.com/office/powerpoint/2010/main" val="608001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981200" y="585615"/>
            <a:ext cx="5486400" cy="563563"/>
          </a:xfrm>
        </p:spPr>
        <p:txBody>
          <a:bodyPr>
            <a:normAutofit fontScale="90000"/>
          </a:bodyPr>
          <a:lstStyle/>
          <a:p>
            <a:r>
              <a:rPr lang="en-US" altLang="en-US" dirty="0" smtClean="0">
                <a:ea typeface="ヒラギノ角ゴ Pro W3" pitchFamily="-112" charset="-128"/>
              </a:rPr>
              <a:t>Can You Trust That Key?</a:t>
            </a:r>
          </a:p>
        </p:txBody>
      </p:sp>
      <p:pic>
        <p:nvPicPr>
          <p:cNvPr id="17411" name="Content Placeholder 3" descr="F06-01.jpg"/>
          <p:cNvPicPr>
            <a:picLocks noGrp="1" noChangeAspect="1"/>
          </p:cNvPicPr>
          <p:nvPr>
            <p:ph idx="1"/>
          </p:nvPr>
        </p:nvPicPr>
        <p:blipFill>
          <a:blip r:embed="rId3">
            <a:extLst>
              <a:ext uri="{28A0092B-C50C-407E-A947-70E740481C1C}">
                <a14:useLocalDpi xmlns:a14="http://schemas.microsoft.com/office/drawing/2010/main" val="0"/>
              </a:ext>
            </a:extLst>
          </a:blip>
          <a:srcRect l="-33989" r="-33989"/>
          <a:stretch>
            <a:fillRect/>
          </a:stretch>
        </p:blipFill>
        <p:spPr>
          <a:xfrm>
            <a:off x="457200" y="1652416"/>
            <a:ext cx="8229600" cy="4525962"/>
          </a:xfrm>
        </p:spPr>
      </p:pic>
    </p:spTree>
    <p:extLst>
      <p:ext uri="{BB962C8B-B14F-4D97-AF65-F5344CB8AC3E}">
        <p14:creationId xmlns:p14="http://schemas.microsoft.com/office/powerpoint/2010/main" val="2983336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Cloud Computing Unit">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Cloud Computing Unit.thmx</Template>
  <TotalTime>19801</TotalTime>
  <Words>3628</Words>
  <Application>Microsoft Office PowerPoint</Application>
  <PresentationFormat>On-screen Show (4:3)</PresentationFormat>
  <Paragraphs>279</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ヒラギノ角ゴ Pro W3</vt:lpstr>
      <vt:lpstr>Cloud Computing Unit</vt:lpstr>
      <vt:lpstr>Encryption</vt:lpstr>
      <vt:lpstr>substitution cipher To encode some text, simply find each character in the text in the first line, and replace it by the character below it.  </vt:lpstr>
      <vt:lpstr>PowerPoint Presentation</vt:lpstr>
      <vt:lpstr>Encryption</vt:lpstr>
      <vt:lpstr>PowerPoint Presentation</vt:lpstr>
      <vt:lpstr>Hashing</vt:lpstr>
      <vt:lpstr>Hashing</vt:lpstr>
      <vt:lpstr>Public Key Infrastructure (PKI)</vt:lpstr>
      <vt:lpstr>Can You Trust That Key?</vt:lpstr>
      <vt:lpstr>Basics of Public Key Infrastructures</vt:lpstr>
      <vt:lpstr>Digital Signature</vt:lpstr>
      <vt:lpstr>Identity and Access Management (IAM)</vt:lpstr>
      <vt:lpstr>Single Sign-On (SSO)</vt:lpstr>
      <vt:lpstr>API-Application Programming Interface</vt:lpstr>
    </vt:vector>
  </TitlesOfParts>
  <Company>Deakin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Rough</dc:creator>
  <cp:lastModifiedBy>M. ALAJEELY -</cp:lastModifiedBy>
  <cp:revision>135</cp:revision>
  <dcterms:created xsi:type="dcterms:W3CDTF">2015-02-02T02:30:31Z</dcterms:created>
  <dcterms:modified xsi:type="dcterms:W3CDTF">2018-08-26T23:52:05Z</dcterms:modified>
</cp:coreProperties>
</file>